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5"/>
    <p:sldMasterId id="2147483682" r:id="rId6"/>
    <p:sldMasterId id="2147483688" r:id="rId7"/>
  </p:sldMasterIdLst>
  <p:notesMasterIdLst>
    <p:notesMasterId r:id="rId23"/>
  </p:notesMasterIdLst>
  <p:sldIdLst>
    <p:sldId id="274" r:id="rId8"/>
    <p:sldId id="290" r:id="rId9"/>
    <p:sldId id="286" r:id="rId10"/>
    <p:sldId id="287" r:id="rId11"/>
    <p:sldId id="298" r:id="rId12"/>
    <p:sldId id="299" r:id="rId13"/>
    <p:sldId id="291" r:id="rId14"/>
    <p:sldId id="292" r:id="rId15"/>
    <p:sldId id="293" r:id="rId16"/>
    <p:sldId id="294" r:id="rId17"/>
    <p:sldId id="295" r:id="rId18"/>
    <p:sldId id="296" r:id="rId19"/>
    <p:sldId id="297" r:id="rId20"/>
    <p:sldId id="281" r:id="rId21"/>
    <p:sldId id="283"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58">
          <p15:clr>
            <a:srgbClr val="A4A3A4"/>
          </p15:clr>
        </p15:guide>
        <p15:guide id="2" orient="horz" pos="569">
          <p15:clr>
            <a:srgbClr val="A4A3A4"/>
          </p15:clr>
        </p15:guide>
        <p15:guide id="3" orient="horz" pos="757">
          <p15:clr>
            <a:srgbClr val="A4A3A4"/>
          </p15:clr>
        </p15:guide>
        <p15:guide id="4" orient="horz" pos="1588">
          <p15:clr>
            <a:srgbClr val="A4A3A4"/>
          </p15:clr>
        </p15:guide>
        <p15:guide id="5" orient="horz" pos="372" userDrawn="1">
          <p15:clr>
            <a:srgbClr val="A4A3A4"/>
          </p15:clr>
        </p15:guide>
        <p15:guide id="6" orient="horz" pos="108" userDrawn="1">
          <p15:clr>
            <a:srgbClr val="A4A3A4"/>
          </p15:clr>
        </p15:guide>
        <p15:guide id="7" pos="5406">
          <p15:clr>
            <a:srgbClr val="A4A3A4"/>
          </p15:clr>
        </p15:guide>
        <p15:guide id="8" pos="145">
          <p15:clr>
            <a:srgbClr val="A4A3A4"/>
          </p15:clr>
        </p15:guide>
        <p15:guide id="9" pos="1110">
          <p15:clr>
            <a:srgbClr val="A4A3A4"/>
          </p15:clr>
        </p15:guide>
        <p15:guide id="10" pos="57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BE28"/>
    <a:srgbClr val="544496"/>
    <a:srgbClr val="4C575E"/>
    <a:srgbClr val="2B353B"/>
    <a:srgbClr val="FDC82F"/>
    <a:srgbClr val="5398D5"/>
    <a:srgbClr val="6639B7"/>
    <a:srgbClr val="BEC9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7" autoAdjust="0"/>
    <p:restoredTop sz="94229" autoAdjust="0"/>
  </p:normalViewPr>
  <p:slideViewPr>
    <p:cSldViewPr snapToGrid="0" snapToObjects="1">
      <p:cViewPr varScale="1">
        <p:scale>
          <a:sx n="138" d="100"/>
          <a:sy n="138" d="100"/>
        </p:scale>
        <p:origin x="1116" y="114"/>
      </p:cViewPr>
      <p:guideLst>
        <p:guide orient="horz" pos="2958"/>
        <p:guide orient="horz" pos="569"/>
        <p:guide orient="horz" pos="757"/>
        <p:guide orient="horz" pos="1588"/>
        <p:guide orient="horz" pos="372"/>
        <p:guide orient="horz" pos="108"/>
        <p:guide pos="5406"/>
        <p:guide pos="145"/>
        <p:guide pos="1110"/>
        <p:guide pos="5712"/>
      </p:guideLst>
    </p:cSldViewPr>
  </p:slideViewPr>
  <p:notesTextViewPr>
    <p:cViewPr>
      <p:scale>
        <a:sx n="100" d="100"/>
        <a:sy n="100" d="100"/>
      </p:scale>
      <p:origin x="0" y="0"/>
    </p:cViewPr>
  </p:notesTextViewPr>
  <p:sorterViewPr>
    <p:cViewPr>
      <p:scale>
        <a:sx n="279" d="100"/>
        <a:sy n="279" d="100"/>
      </p:scale>
      <p:origin x="0" y="3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A9C79D-846F-4FD9-9F5B-DD986047B2FC}" type="datetimeFigureOut">
              <a:rPr lang="en-US" smtClean="0"/>
              <a:t>2/8/2017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69FF3-2286-44C0-A438-4DDC603B7E25}" type="slidenum">
              <a:rPr lang="en-US" smtClean="0"/>
              <a:t>‹#›</a:t>
            </a:fld>
            <a:endParaRPr lang="en-US"/>
          </a:p>
        </p:txBody>
      </p:sp>
    </p:spTree>
    <p:extLst>
      <p:ext uri="{BB962C8B-B14F-4D97-AF65-F5344CB8AC3E}">
        <p14:creationId xmlns:p14="http://schemas.microsoft.com/office/powerpoint/2010/main" val="899262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class-Title">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2" name="Text Placeholder 11"/>
          <p:cNvSpPr>
            <a:spLocks noGrp="1"/>
          </p:cNvSpPr>
          <p:nvPr>
            <p:ph type="body" sz="quarter" idx="10" hasCustomPrompt="1"/>
          </p:nvPr>
        </p:nvSpPr>
        <p:spPr>
          <a:xfrm>
            <a:off x="2547712" y="1103539"/>
            <a:ext cx="6197145" cy="703263"/>
          </a:xfrm>
          <a:prstGeom prst="rect">
            <a:avLst/>
          </a:prstGeom>
        </p:spPr>
        <p:txBody>
          <a:bodyPr/>
          <a:lstStyle>
            <a:lvl1pPr marL="0" indent="0">
              <a:buNone/>
              <a:defRPr lang="en-US" sz="44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title</a:t>
            </a:r>
            <a:endParaRPr lang="en-US" dirty="0"/>
          </a:p>
        </p:txBody>
      </p:sp>
      <p:sp>
        <p:nvSpPr>
          <p:cNvPr id="14" name="Text Placeholder 13"/>
          <p:cNvSpPr>
            <a:spLocks noGrp="1"/>
          </p:cNvSpPr>
          <p:nvPr>
            <p:ph type="body" sz="quarter" idx="11" hasCustomPrompt="1"/>
          </p:nvPr>
        </p:nvSpPr>
        <p:spPr>
          <a:xfrm>
            <a:off x="2986769" y="1763447"/>
            <a:ext cx="4665923" cy="471488"/>
          </a:xfrm>
          <a:prstGeom prst="rect">
            <a:avLst/>
          </a:prstGeom>
        </p:spPr>
        <p:txBody>
          <a:bodyPr/>
          <a:lstStyle>
            <a:lvl1pPr marL="0" indent="0">
              <a:buNone/>
              <a:defRPr lang="en-US" sz="28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subtitle</a:t>
            </a:r>
            <a:endParaRPr lang="en-US" dirty="0"/>
          </a:p>
        </p:txBody>
      </p:sp>
      <p:sp>
        <p:nvSpPr>
          <p:cNvPr id="16" name="Text Placeholder 15"/>
          <p:cNvSpPr>
            <a:spLocks noGrp="1"/>
          </p:cNvSpPr>
          <p:nvPr>
            <p:ph type="body" sz="quarter" idx="12" hasCustomPrompt="1"/>
          </p:nvPr>
        </p:nvSpPr>
        <p:spPr>
          <a:xfrm>
            <a:off x="4666343" y="3305693"/>
            <a:ext cx="4173657" cy="482436"/>
          </a:xfrm>
          <a:prstGeom prst="rect">
            <a:avLst/>
          </a:prstGeom>
        </p:spPr>
        <p:txBody>
          <a:bodyPr/>
          <a:lstStyle>
            <a:lvl1pPr marL="0" indent="0" algn="r">
              <a:buNone/>
              <a:defRPr lang="en-US" sz="20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name</a:t>
            </a:r>
            <a:endParaRPr lang="en-US" dirty="0"/>
          </a:p>
        </p:txBody>
      </p:sp>
      <p:sp>
        <p:nvSpPr>
          <p:cNvPr id="17" name="Text Placeholder 15"/>
          <p:cNvSpPr>
            <a:spLocks noGrp="1"/>
          </p:cNvSpPr>
          <p:nvPr>
            <p:ph type="body" sz="quarter" idx="13" hasCustomPrompt="1"/>
          </p:nvPr>
        </p:nvSpPr>
        <p:spPr>
          <a:xfrm>
            <a:off x="4666343" y="3595976"/>
            <a:ext cx="4173661" cy="482436"/>
          </a:xfrm>
          <a:prstGeom prst="rect">
            <a:avLst/>
          </a:prstGeom>
        </p:spPr>
        <p:txBody>
          <a:bodyPr/>
          <a:lstStyle>
            <a:lvl1pPr marL="0" indent="0" algn="r">
              <a:buNone/>
              <a:defRPr lang="en-US" sz="20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title</a:t>
            </a:r>
            <a:endParaRPr lang="en-US" dirty="0"/>
          </a:p>
        </p:txBody>
      </p:sp>
      <p:sp>
        <p:nvSpPr>
          <p:cNvPr id="18" name="Text Placeholder 15"/>
          <p:cNvSpPr>
            <a:spLocks noGrp="1"/>
          </p:cNvSpPr>
          <p:nvPr>
            <p:ph type="body" sz="quarter" idx="14" hasCustomPrompt="1"/>
          </p:nvPr>
        </p:nvSpPr>
        <p:spPr>
          <a:xfrm>
            <a:off x="4666333" y="3877081"/>
            <a:ext cx="4173701" cy="398709"/>
          </a:xfrm>
          <a:prstGeom prst="rect">
            <a:avLst/>
          </a:prstGeom>
        </p:spPr>
        <p:txBody>
          <a:bodyPr/>
          <a:lstStyle>
            <a:lvl1pPr marL="0" indent="0" algn="r">
              <a:buNone/>
              <a:defRPr lang="en-US" sz="20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date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6668" y="203494"/>
            <a:ext cx="1423079" cy="660726"/>
          </a:xfrm>
          <a:prstGeom prst="rect">
            <a:avLst/>
          </a:prstGeom>
        </p:spPr>
      </p:pic>
      <p:sp>
        <p:nvSpPr>
          <p:cNvPr id="10"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Tree>
    <p:extLst>
      <p:ext uri="{BB962C8B-B14F-4D97-AF65-F5344CB8AC3E}">
        <p14:creationId xmlns:p14="http://schemas.microsoft.com/office/powerpoint/2010/main" val="7997374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O-Facer">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9144000" cy="762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507" y="227122"/>
            <a:ext cx="1343111" cy="488655"/>
          </a:xfrm>
          <a:prstGeom prst="rect">
            <a:avLst/>
          </a:prstGeom>
        </p:spPr>
      </p:pic>
      <p:sp>
        <p:nvSpPr>
          <p:cNvPr id="13" name="Rectangle 12"/>
          <p:cNvSpPr/>
          <p:nvPr userDrawn="1"/>
        </p:nvSpPr>
        <p:spPr>
          <a:xfrm>
            <a:off x="0" y="765702"/>
            <a:ext cx="9144000" cy="118239"/>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6639B7"/>
                </a:solidFill>
              </a:rPr>
              <a:t>        </a:t>
            </a:r>
            <a:endParaRPr lang="en-US" dirty="0">
              <a:solidFill>
                <a:srgbClr val="6639B7"/>
              </a:solidFill>
            </a:endParaRPr>
          </a:p>
        </p:txBody>
      </p:sp>
      <p:sp>
        <p:nvSpPr>
          <p:cNvPr id="21"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
        <p:nvSpPr>
          <p:cNvPr id="14" name="Text Placeholder 5"/>
          <p:cNvSpPr>
            <a:spLocks noGrp="1"/>
          </p:cNvSpPr>
          <p:nvPr>
            <p:ph type="body" sz="quarter" idx="10" hasCustomPrompt="1"/>
          </p:nvPr>
        </p:nvSpPr>
        <p:spPr>
          <a:xfrm>
            <a:off x="1760538" y="95580"/>
            <a:ext cx="5045075" cy="576263"/>
          </a:xfrm>
          <a:prstGeom prst="rect">
            <a:avLst/>
          </a:prstGeom>
        </p:spPr>
        <p:txBody>
          <a:bodyPr/>
          <a:lstStyle>
            <a:lvl1pPr marL="0" indent="0">
              <a:buNone/>
              <a:defRPr lang="en-US" sz="2400" kern="1200" smtClean="0">
                <a:solidFill>
                  <a:srgbClr val="544496"/>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Facer - Slide</a:t>
            </a:r>
          </a:p>
        </p:txBody>
      </p:sp>
      <p:sp>
        <p:nvSpPr>
          <p:cNvPr id="15" name="Text Placeholder 7"/>
          <p:cNvSpPr>
            <a:spLocks noGrp="1"/>
          </p:cNvSpPr>
          <p:nvPr>
            <p:ph type="body" sz="quarter" idx="11"/>
          </p:nvPr>
        </p:nvSpPr>
        <p:spPr>
          <a:xfrm>
            <a:off x="381000" y="971550"/>
            <a:ext cx="8382000" cy="3886200"/>
          </a:xfrm>
          <a:prstGeom prst="rect">
            <a:avLst/>
          </a:prstGeom>
        </p:spPr>
        <p:txBody>
          <a:bodyPr/>
          <a:lstStyle>
            <a:lvl1pPr marL="227013" indent="-227013">
              <a:defRPr lang="en-US" sz="1800" b="1" kern="1200" dirty="0" smtClean="0">
                <a:solidFill>
                  <a:srgbClr val="2B353B"/>
                </a:solidFill>
                <a:latin typeface="Arial"/>
                <a:ea typeface="+mn-ea"/>
                <a:cs typeface="Arial"/>
              </a:defRPr>
            </a:lvl1pPr>
            <a:lvl2pPr marL="460375" indent="-233363">
              <a:buFont typeface="Wingdings" panose="05000000000000000000" pitchFamily="2" charset="2"/>
              <a:buChar char="§"/>
              <a:defRPr lang="en-US" sz="1600" b="1" kern="1200" dirty="0" smtClean="0">
                <a:solidFill>
                  <a:srgbClr val="2B353B"/>
                </a:solidFill>
                <a:latin typeface="Arial"/>
                <a:ea typeface="+mn-ea"/>
                <a:cs typeface="Arial"/>
              </a:defRPr>
            </a:lvl2pPr>
            <a:lvl3pPr marL="687388" indent="-227013">
              <a:defRPr lang="en-US" sz="1600" kern="1200" dirty="0" smtClean="0">
                <a:solidFill>
                  <a:srgbClr val="2B353B"/>
                </a:solidFill>
                <a:latin typeface="Arial"/>
                <a:ea typeface="+mn-ea"/>
                <a:cs typeface="Arial"/>
              </a:defRPr>
            </a:lvl3pPr>
            <a:lvl4pPr marL="914400" indent="-227013">
              <a:buFont typeface="Wingdings" panose="05000000000000000000" pitchFamily="2" charset="2"/>
              <a:buChar char="§"/>
              <a:defRPr lang="en-US" sz="1400" b="1" kern="1200" dirty="0" smtClean="0">
                <a:solidFill>
                  <a:srgbClr val="2B353B"/>
                </a:solidFill>
                <a:latin typeface="Arial"/>
                <a:ea typeface="+mn-ea"/>
                <a:cs typeface="Arial"/>
              </a:defRPr>
            </a:lvl4pPr>
            <a:lvl5pPr marL="1141413" indent="-227013">
              <a:buFont typeface="Arial" panose="020B0604020202020204" pitchFamily="34" charset="0"/>
              <a:buChar char="•"/>
              <a:defRPr lang="en-US" sz="1400" kern="1200" dirty="0">
                <a:solidFill>
                  <a:srgbClr val="2B353B"/>
                </a:solidFill>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39152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O-Blank">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9144000" cy="762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507" y="227122"/>
            <a:ext cx="1343111" cy="488655"/>
          </a:xfrm>
          <a:prstGeom prst="rect">
            <a:avLst/>
          </a:prstGeom>
        </p:spPr>
      </p:pic>
      <p:sp>
        <p:nvSpPr>
          <p:cNvPr id="13" name="Rectangle 12"/>
          <p:cNvSpPr/>
          <p:nvPr userDrawn="1"/>
        </p:nvSpPr>
        <p:spPr>
          <a:xfrm>
            <a:off x="0" y="765702"/>
            <a:ext cx="9144000" cy="118239"/>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6639B7"/>
                </a:solidFill>
              </a:rPr>
              <a:t>        </a:t>
            </a:r>
            <a:endParaRPr lang="en-US" dirty="0">
              <a:solidFill>
                <a:srgbClr val="6639B7"/>
              </a:solidFill>
            </a:endParaRPr>
          </a:p>
        </p:txBody>
      </p:sp>
      <p:sp>
        <p:nvSpPr>
          <p:cNvPr id="16"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Tree>
    <p:extLst>
      <p:ext uri="{BB962C8B-B14F-4D97-AF65-F5344CB8AC3E}">
        <p14:creationId xmlns:p14="http://schemas.microsoft.com/office/powerpoint/2010/main" val="13037698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O-Final">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7" name="Title 10"/>
          <p:cNvSpPr>
            <a:spLocks noGrp="1"/>
          </p:cNvSpPr>
          <p:nvPr userDrawn="1"/>
        </p:nvSpPr>
        <p:spPr>
          <a:xfrm>
            <a:off x="-337640" y="1301985"/>
            <a:ext cx="7391400" cy="704088"/>
          </a:xfrm>
          <a:prstGeom prst="rect">
            <a:avLst/>
          </a:prstGeom>
        </p:spPr>
        <p:txBody>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ext Placeholder 13"/>
          <p:cNvSpPr>
            <a:spLocks noGrp="1"/>
          </p:cNvSpPr>
          <p:nvPr userDrawn="1"/>
        </p:nvSpPr>
        <p:spPr>
          <a:xfrm>
            <a:off x="-375740" y="2040145"/>
            <a:ext cx="7467600" cy="466344"/>
          </a:xfrm>
          <a:prstGeom prst="rect">
            <a:avLst/>
          </a:prstGeom>
        </p:spPr>
        <p:txBody>
          <a:bodyPr/>
          <a:lstStyle>
            <a:lvl1pPr marL="342900" indent="-342900" algn="ctr" defTabSz="914400" rtl="0" eaLnBrk="1" latinLnBrk="0" hangingPunct="1">
              <a:spcBef>
                <a:spcPct val="20000"/>
              </a:spcBef>
              <a:buFont typeface="Arial" pitchFamily="34" charset="0"/>
              <a:buNone/>
              <a:defRPr sz="20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1" name="Text Placeholder 11"/>
          <p:cNvSpPr>
            <a:spLocks noGrp="1"/>
          </p:cNvSpPr>
          <p:nvPr userDrawn="1"/>
        </p:nvSpPr>
        <p:spPr>
          <a:xfrm>
            <a:off x="2215060" y="2731605"/>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20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kern="120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01019" y="1334691"/>
            <a:ext cx="3584124" cy="1238152"/>
          </a:xfrm>
          <a:prstGeom prst="rect">
            <a:avLst/>
          </a:prstGeom>
        </p:spPr>
      </p:pic>
      <p:sp>
        <p:nvSpPr>
          <p:cNvPr id="14" name="TextBox 13"/>
          <p:cNvSpPr txBox="1"/>
          <p:nvPr userDrawn="1"/>
        </p:nvSpPr>
        <p:spPr>
          <a:xfrm>
            <a:off x="2688704" y="2595377"/>
            <a:ext cx="3776098" cy="492443"/>
          </a:xfrm>
          <a:prstGeom prst="rect">
            <a:avLst/>
          </a:prstGeom>
          <a:noFill/>
        </p:spPr>
        <p:txBody>
          <a:bodyPr wrap="none" rtlCol="0">
            <a:spAutoFit/>
          </a:bodyPr>
          <a:lstStyle/>
          <a:p>
            <a:r>
              <a:rPr lang="en-US" sz="1300" b="1" dirty="0" smtClean="0">
                <a:latin typeface="Arial" panose="020B0604020202020204" pitchFamily="34" charset="0"/>
                <a:cs typeface="Arial" panose="020B0604020202020204" pitchFamily="34" charset="0"/>
              </a:rPr>
              <a:t>DEFENSE INFORMATION SYSTEMS AGENCY</a:t>
            </a:r>
          </a:p>
          <a:p>
            <a:r>
              <a:rPr lang="en-US" sz="1300" dirty="0" smtClean="0">
                <a:latin typeface="Arial" panose="020B0604020202020204" pitchFamily="34" charset="0"/>
                <a:cs typeface="Arial" panose="020B0604020202020204" pitchFamily="34" charset="0"/>
              </a:rPr>
              <a:t>The IT Combat Support Agency</a:t>
            </a:r>
            <a:endParaRPr lang="en-US" sz="1300"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3" cstate="screen">
            <a:biLevel thresh="75000"/>
            <a:extLst>
              <a:ext uri="{28A0092B-C50C-407E-A947-70E740481C1C}">
                <a14:useLocalDpi xmlns:a14="http://schemas.microsoft.com/office/drawing/2010/main"/>
              </a:ext>
            </a:extLst>
          </a:blip>
          <a:stretch>
            <a:fillRect/>
          </a:stretch>
        </p:blipFill>
        <p:spPr>
          <a:xfrm>
            <a:off x="4146944" y="3231725"/>
            <a:ext cx="178802" cy="178802"/>
          </a:xfrm>
          <a:prstGeom prst="rect">
            <a:avLst/>
          </a:prstGeom>
        </p:spPr>
      </p:pic>
      <p:sp>
        <p:nvSpPr>
          <p:cNvPr id="16" name="TextBox 15"/>
          <p:cNvSpPr txBox="1"/>
          <p:nvPr userDrawn="1"/>
        </p:nvSpPr>
        <p:spPr>
          <a:xfrm>
            <a:off x="4275005" y="3199059"/>
            <a:ext cx="758541"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a:t>
            </a:r>
            <a:r>
              <a:rPr lang="en-US" sz="1100" b="1" dirty="0" smtClean="0">
                <a:latin typeface="Arial" panose="020B0604020202020204" pitchFamily="34" charset="0"/>
                <a:cs typeface="Arial" panose="020B0604020202020204" pitchFamily="34" charset="0"/>
              </a:rPr>
              <a:t>USDISA</a:t>
            </a:r>
            <a:endParaRPr lang="en-US" sz="1100" b="1" dirty="0">
              <a:latin typeface="Arial" panose="020B0604020202020204" pitchFamily="34" charset="0"/>
              <a:cs typeface="Arial" panose="020B0604020202020204" pitchFamily="34" charset="0"/>
            </a:endParaRPr>
          </a:p>
        </p:txBody>
      </p:sp>
      <p:pic>
        <p:nvPicPr>
          <p:cNvPr id="17" name="Picture 16"/>
          <p:cNvPicPr>
            <a:picLocks noChangeAspect="1"/>
          </p:cNvPicPr>
          <p:nvPr userDrawn="1"/>
        </p:nvPicPr>
        <p:blipFill>
          <a:blip r:embed="rId4" cstate="screen">
            <a:biLevel thresh="75000"/>
            <a:extLst>
              <a:ext uri="{28A0092B-C50C-407E-A947-70E740481C1C}">
                <a14:useLocalDpi xmlns:a14="http://schemas.microsoft.com/office/drawing/2010/main"/>
              </a:ext>
            </a:extLst>
          </a:blip>
          <a:stretch>
            <a:fillRect/>
          </a:stretch>
        </p:blipFill>
        <p:spPr>
          <a:xfrm>
            <a:off x="5274849" y="3218844"/>
            <a:ext cx="216903" cy="216903"/>
          </a:xfrm>
          <a:prstGeom prst="rect">
            <a:avLst/>
          </a:prstGeom>
        </p:spPr>
      </p:pic>
      <p:sp>
        <p:nvSpPr>
          <p:cNvPr id="18" name="TextBox 17"/>
          <p:cNvSpPr txBox="1"/>
          <p:nvPr userDrawn="1"/>
        </p:nvSpPr>
        <p:spPr>
          <a:xfrm>
            <a:off x="5422903" y="3178649"/>
            <a:ext cx="854721"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@USDISA</a:t>
            </a:r>
            <a:endParaRPr lang="en-US" sz="1100" b="1" dirty="0">
              <a:latin typeface="Arial" panose="020B0604020202020204" pitchFamily="34" charset="0"/>
              <a:cs typeface="Arial" panose="020B0604020202020204" pitchFamily="34" charset="0"/>
            </a:endParaRP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01019" y="3248098"/>
            <a:ext cx="197194" cy="177641"/>
          </a:xfrm>
          <a:prstGeom prst="rect">
            <a:avLst/>
          </a:prstGeom>
        </p:spPr>
      </p:pic>
      <p:sp>
        <p:nvSpPr>
          <p:cNvPr id="20" name="TextBox 19"/>
          <p:cNvSpPr txBox="1"/>
          <p:nvPr userDrawn="1"/>
        </p:nvSpPr>
        <p:spPr>
          <a:xfrm>
            <a:off x="2951855" y="3197949"/>
            <a:ext cx="1072730"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www.disa.mil</a:t>
            </a:r>
            <a:endParaRPr lang="en-US" sz="1100" b="1" dirty="0">
              <a:latin typeface="Arial" panose="020B0604020202020204" pitchFamily="34" charset="0"/>
              <a:cs typeface="Arial" panose="020B0604020202020204" pitchFamily="34" charset="0"/>
            </a:endParaRPr>
          </a:p>
        </p:txBody>
      </p:sp>
      <p:sp>
        <p:nvSpPr>
          <p:cNvPr id="21"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Tree>
    <p:extLst>
      <p:ext uri="{BB962C8B-B14F-4D97-AF65-F5344CB8AC3E}">
        <p14:creationId xmlns:p14="http://schemas.microsoft.com/office/powerpoint/2010/main" val="41034012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quisition-Title">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2" name="Text Placeholder 11"/>
          <p:cNvSpPr>
            <a:spLocks noGrp="1"/>
          </p:cNvSpPr>
          <p:nvPr>
            <p:ph type="body" sz="quarter" idx="10" hasCustomPrompt="1"/>
          </p:nvPr>
        </p:nvSpPr>
        <p:spPr>
          <a:xfrm>
            <a:off x="2547712" y="1103539"/>
            <a:ext cx="6197145" cy="703263"/>
          </a:xfrm>
          <a:prstGeom prst="rect">
            <a:avLst/>
          </a:prstGeom>
        </p:spPr>
        <p:txBody>
          <a:bodyPr/>
          <a:lstStyle>
            <a:lvl1pPr marL="0" indent="0">
              <a:buNone/>
              <a:defRPr lang="en-US" sz="44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title</a:t>
            </a:r>
            <a:endParaRPr lang="en-US" dirty="0"/>
          </a:p>
        </p:txBody>
      </p:sp>
      <p:sp>
        <p:nvSpPr>
          <p:cNvPr id="14" name="Text Placeholder 13"/>
          <p:cNvSpPr>
            <a:spLocks noGrp="1"/>
          </p:cNvSpPr>
          <p:nvPr>
            <p:ph type="body" sz="quarter" idx="11" hasCustomPrompt="1"/>
          </p:nvPr>
        </p:nvSpPr>
        <p:spPr>
          <a:xfrm>
            <a:off x="2986769" y="1763447"/>
            <a:ext cx="4665923" cy="471488"/>
          </a:xfrm>
          <a:prstGeom prst="rect">
            <a:avLst/>
          </a:prstGeom>
        </p:spPr>
        <p:txBody>
          <a:bodyPr/>
          <a:lstStyle>
            <a:lvl1pPr marL="0" indent="0">
              <a:buNone/>
              <a:defRPr lang="en-US" sz="28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subtitle</a:t>
            </a:r>
            <a:endParaRPr lang="en-US" dirty="0"/>
          </a:p>
        </p:txBody>
      </p:sp>
      <p:sp>
        <p:nvSpPr>
          <p:cNvPr id="16" name="Text Placeholder 15"/>
          <p:cNvSpPr>
            <a:spLocks noGrp="1"/>
          </p:cNvSpPr>
          <p:nvPr>
            <p:ph type="body" sz="quarter" idx="12" hasCustomPrompt="1"/>
          </p:nvPr>
        </p:nvSpPr>
        <p:spPr>
          <a:xfrm>
            <a:off x="4666343" y="3305693"/>
            <a:ext cx="4173657" cy="482436"/>
          </a:xfrm>
          <a:prstGeom prst="rect">
            <a:avLst/>
          </a:prstGeom>
        </p:spPr>
        <p:txBody>
          <a:bodyPr/>
          <a:lstStyle>
            <a:lvl1pPr marL="0" indent="0" algn="r">
              <a:buNone/>
              <a:defRPr lang="en-US" sz="20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name</a:t>
            </a:r>
            <a:endParaRPr lang="en-US" dirty="0"/>
          </a:p>
        </p:txBody>
      </p:sp>
      <p:sp>
        <p:nvSpPr>
          <p:cNvPr id="17" name="Text Placeholder 15"/>
          <p:cNvSpPr>
            <a:spLocks noGrp="1"/>
          </p:cNvSpPr>
          <p:nvPr>
            <p:ph type="body" sz="quarter" idx="13" hasCustomPrompt="1"/>
          </p:nvPr>
        </p:nvSpPr>
        <p:spPr>
          <a:xfrm>
            <a:off x="4666343" y="3595976"/>
            <a:ext cx="4173661" cy="482436"/>
          </a:xfrm>
          <a:prstGeom prst="rect">
            <a:avLst/>
          </a:prstGeom>
        </p:spPr>
        <p:txBody>
          <a:bodyPr/>
          <a:lstStyle>
            <a:lvl1pPr marL="0" indent="0" algn="r">
              <a:buNone/>
              <a:defRPr lang="en-US" sz="20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title</a:t>
            </a:r>
            <a:endParaRPr lang="en-US" dirty="0"/>
          </a:p>
        </p:txBody>
      </p:sp>
      <p:sp>
        <p:nvSpPr>
          <p:cNvPr id="18" name="Text Placeholder 15"/>
          <p:cNvSpPr>
            <a:spLocks noGrp="1"/>
          </p:cNvSpPr>
          <p:nvPr>
            <p:ph type="body" sz="quarter" idx="14" hasCustomPrompt="1"/>
          </p:nvPr>
        </p:nvSpPr>
        <p:spPr>
          <a:xfrm>
            <a:off x="4666333" y="3877081"/>
            <a:ext cx="4173701" cy="398709"/>
          </a:xfrm>
          <a:prstGeom prst="rect">
            <a:avLst/>
          </a:prstGeom>
        </p:spPr>
        <p:txBody>
          <a:bodyPr/>
          <a:lstStyle>
            <a:lvl1pPr marL="0" indent="0" algn="r">
              <a:buNone/>
              <a:defRPr lang="en-US" sz="20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date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6668" y="203494"/>
            <a:ext cx="1423079" cy="660726"/>
          </a:xfrm>
          <a:prstGeom prst="rect">
            <a:avLst/>
          </a:prstGeom>
        </p:spPr>
      </p:pic>
      <p:sp>
        <p:nvSpPr>
          <p:cNvPr id="10"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Tree>
    <p:extLst>
      <p:ext uri="{BB962C8B-B14F-4D97-AF65-F5344CB8AC3E}">
        <p14:creationId xmlns:p14="http://schemas.microsoft.com/office/powerpoint/2010/main" val="3338642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quisition-Standard-Slide">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9144000" cy="762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Medium Cond" panose="020B0606030402020204" pitchFamily="34" charset="0"/>
            </a:endParaRPr>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507" y="227122"/>
            <a:ext cx="1343111" cy="488655"/>
          </a:xfrm>
          <a:prstGeom prst="rect">
            <a:avLst/>
          </a:prstGeom>
        </p:spPr>
      </p:pic>
      <p:sp>
        <p:nvSpPr>
          <p:cNvPr id="13" name="Rectangle 12"/>
          <p:cNvSpPr/>
          <p:nvPr userDrawn="1"/>
        </p:nvSpPr>
        <p:spPr>
          <a:xfrm>
            <a:off x="0" y="765702"/>
            <a:ext cx="9144000" cy="118239"/>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6639B7"/>
                </a:solidFill>
              </a:rPr>
              <a:t>        </a:t>
            </a:r>
            <a:endParaRPr lang="en-US" dirty="0">
              <a:solidFill>
                <a:srgbClr val="6639B7"/>
              </a:solidFill>
            </a:endParaRPr>
          </a:p>
        </p:txBody>
      </p:sp>
      <p:sp>
        <p:nvSpPr>
          <p:cNvPr id="19" name="Text Placeholder 5"/>
          <p:cNvSpPr>
            <a:spLocks noGrp="1"/>
          </p:cNvSpPr>
          <p:nvPr>
            <p:ph type="body" sz="quarter" idx="10"/>
          </p:nvPr>
        </p:nvSpPr>
        <p:spPr>
          <a:xfrm>
            <a:off x="1760538" y="95580"/>
            <a:ext cx="5045075" cy="576263"/>
          </a:xfrm>
          <a:prstGeom prst="rect">
            <a:avLst/>
          </a:prstGeom>
        </p:spPr>
        <p:txBody>
          <a:bodyPr/>
          <a:lstStyle>
            <a:lvl1pPr marL="0" indent="0">
              <a:buNone/>
              <a:defRPr lang="en-US" sz="24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Master text styles</a:t>
            </a:r>
          </a:p>
        </p:txBody>
      </p:sp>
      <p:sp>
        <p:nvSpPr>
          <p:cNvPr id="21"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
        <p:nvSpPr>
          <p:cNvPr id="14" name="Text Placeholder 7"/>
          <p:cNvSpPr>
            <a:spLocks noGrp="1"/>
          </p:cNvSpPr>
          <p:nvPr>
            <p:ph type="body" sz="quarter" idx="11"/>
          </p:nvPr>
        </p:nvSpPr>
        <p:spPr>
          <a:xfrm>
            <a:off x="381000" y="971550"/>
            <a:ext cx="8382000" cy="3886200"/>
          </a:xfrm>
          <a:prstGeom prst="rect">
            <a:avLst/>
          </a:prstGeom>
        </p:spPr>
        <p:txBody>
          <a:bodyPr/>
          <a:lstStyle>
            <a:lvl1pPr marL="227013" indent="-227013">
              <a:defRPr lang="en-US" sz="1800" b="1" kern="1200" dirty="0" smtClean="0">
                <a:solidFill>
                  <a:srgbClr val="2B353B"/>
                </a:solidFill>
                <a:latin typeface="Arial"/>
                <a:ea typeface="+mn-ea"/>
                <a:cs typeface="Arial"/>
              </a:defRPr>
            </a:lvl1pPr>
            <a:lvl2pPr marL="460375" indent="-233363">
              <a:buFont typeface="Wingdings" panose="05000000000000000000" pitchFamily="2" charset="2"/>
              <a:buChar char="§"/>
              <a:defRPr lang="en-US" sz="1600" b="1" kern="1200" dirty="0" smtClean="0">
                <a:solidFill>
                  <a:srgbClr val="2B353B"/>
                </a:solidFill>
                <a:latin typeface="Arial"/>
                <a:ea typeface="+mn-ea"/>
                <a:cs typeface="Arial"/>
              </a:defRPr>
            </a:lvl2pPr>
            <a:lvl3pPr marL="687388" indent="-227013">
              <a:defRPr lang="en-US" sz="1600" kern="1200" dirty="0" smtClean="0">
                <a:solidFill>
                  <a:srgbClr val="2B353B"/>
                </a:solidFill>
                <a:latin typeface="Arial"/>
                <a:ea typeface="+mn-ea"/>
                <a:cs typeface="Arial"/>
              </a:defRPr>
            </a:lvl3pPr>
            <a:lvl4pPr marL="914400" indent="-227013">
              <a:buFont typeface="Wingdings" panose="05000000000000000000" pitchFamily="2" charset="2"/>
              <a:buChar char="§"/>
              <a:defRPr lang="en-US" sz="1400" b="1" kern="1200" dirty="0" smtClean="0">
                <a:solidFill>
                  <a:srgbClr val="2B353B"/>
                </a:solidFill>
                <a:latin typeface="Arial"/>
                <a:ea typeface="+mn-ea"/>
                <a:cs typeface="Arial"/>
              </a:defRPr>
            </a:lvl4pPr>
            <a:lvl5pPr marL="1141413" indent="-227013">
              <a:buFont typeface="Arial" panose="020B0604020202020204" pitchFamily="34" charset="0"/>
              <a:buChar char="•"/>
              <a:defRPr lang="en-US" sz="1400" kern="1200" dirty="0">
                <a:solidFill>
                  <a:srgbClr val="2B353B"/>
                </a:solidFill>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79238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quisition-Subtitle">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9144000" cy="762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507" y="227122"/>
            <a:ext cx="1343111" cy="488655"/>
          </a:xfrm>
          <a:prstGeom prst="rect">
            <a:avLst/>
          </a:prstGeom>
        </p:spPr>
      </p:pic>
      <p:sp>
        <p:nvSpPr>
          <p:cNvPr id="13" name="Rectangle 12"/>
          <p:cNvSpPr/>
          <p:nvPr userDrawn="1"/>
        </p:nvSpPr>
        <p:spPr>
          <a:xfrm>
            <a:off x="0" y="765702"/>
            <a:ext cx="9144000" cy="118239"/>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6639B7"/>
                </a:solidFill>
              </a:rPr>
              <a:t>        </a:t>
            </a:r>
            <a:endParaRPr lang="en-US" dirty="0">
              <a:solidFill>
                <a:srgbClr val="6639B7"/>
              </a:solidFill>
            </a:endParaRPr>
          </a:p>
        </p:txBody>
      </p:sp>
      <p:sp>
        <p:nvSpPr>
          <p:cNvPr id="9" name="Text Placeholder 12"/>
          <p:cNvSpPr>
            <a:spLocks noGrp="1"/>
          </p:cNvSpPr>
          <p:nvPr>
            <p:ph type="body" sz="quarter" idx="13"/>
          </p:nvPr>
        </p:nvSpPr>
        <p:spPr>
          <a:xfrm>
            <a:off x="1760538" y="85995"/>
            <a:ext cx="5342011" cy="463550"/>
          </a:xfrm>
          <a:prstGeom prst="rect">
            <a:avLst/>
          </a:prstGeom>
        </p:spPr>
        <p:txBody>
          <a:bodyPr/>
          <a:lstStyle>
            <a:lvl1pPr marL="0" indent="0">
              <a:buNone/>
              <a:defRPr lang="en-US" sz="24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Master text styles</a:t>
            </a:r>
          </a:p>
        </p:txBody>
      </p:sp>
      <p:sp>
        <p:nvSpPr>
          <p:cNvPr id="12" name="Text Placeholder 14"/>
          <p:cNvSpPr>
            <a:spLocks noGrp="1"/>
          </p:cNvSpPr>
          <p:nvPr>
            <p:ph type="body" sz="quarter" idx="14"/>
          </p:nvPr>
        </p:nvSpPr>
        <p:spPr>
          <a:xfrm>
            <a:off x="1767625" y="392974"/>
            <a:ext cx="5334923" cy="546100"/>
          </a:xfrm>
          <a:prstGeom prst="rect">
            <a:avLst/>
          </a:prstGeom>
        </p:spPr>
        <p:txBody>
          <a:bodyPr/>
          <a:lstStyle>
            <a:lvl1pPr marL="0" indent="0">
              <a:buNone/>
              <a:defRPr lang="en-US" sz="1400" kern="1200" dirty="0" smtClean="0">
                <a:solidFill>
                  <a:srgbClr val="2B353B"/>
                </a:solidFill>
                <a:latin typeface="Franklin Gothic Medium Cond" panose="020B0606030402020204" pitchFamily="34" charset="0"/>
                <a:ea typeface="+mn-ea"/>
                <a:cs typeface="Franklin Gothic Medium Cond" panose="020B0606030402020204" pitchFamily="34" charset="0"/>
              </a:defRPr>
            </a:lvl1pPr>
          </a:lstStyle>
          <a:p>
            <a:pPr lvl="0"/>
            <a:r>
              <a:rPr lang="en-US" dirty="0" smtClean="0"/>
              <a:t>Click to edit Master text</a:t>
            </a:r>
            <a:endParaRPr lang="en-US" dirty="0"/>
          </a:p>
        </p:txBody>
      </p:sp>
      <p:sp>
        <p:nvSpPr>
          <p:cNvPr id="16"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
        <p:nvSpPr>
          <p:cNvPr id="15" name="Text Placeholder 7"/>
          <p:cNvSpPr>
            <a:spLocks noGrp="1"/>
          </p:cNvSpPr>
          <p:nvPr>
            <p:ph type="body" sz="quarter" idx="11"/>
          </p:nvPr>
        </p:nvSpPr>
        <p:spPr>
          <a:xfrm>
            <a:off x="381000" y="971550"/>
            <a:ext cx="8382000" cy="3886200"/>
          </a:xfrm>
          <a:prstGeom prst="rect">
            <a:avLst/>
          </a:prstGeom>
        </p:spPr>
        <p:txBody>
          <a:bodyPr/>
          <a:lstStyle>
            <a:lvl1pPr marL="227013" indent="-227013">
              <a:defRPr lang="en-US" sz="1800" b="1" kern="1200" dirty="0" smtClean="0">
                <a:solidFill>
                  <a:srgbClr val="2B353B"/>
                </a:solidFill>
                <a:latin typeface="Arial"/>
                <a:ea typeface="+mn-ea"/>
                <a:cs typeface="Arial"/>
              </a:defRPr>
            </a:lvl1pPr>
            <a:lvl2pPr marL="460375" indent="-233363">
              <a:buFont typeface="Wingdings" panose="05000000000000000000" pitchFamily="2" charset="2"/>
              <a:buChar char="§"/>
              <a:defRPr lang="en-US" sz="1600" b="1" kern="1200" dirty="0" smtClean="0">
                <a:solidFill>
                  <a:srgbClr val="2B353B"/>
                </a:solidFill>
                <a:latin typeface="Arial"/>
                <a:ea typeface="+mn-ea"/>
                <a:cs typeface="Arial"/>
              </a:defRPr>
            </a:lvl2pPr>
            <a:lvl3pPr marL="687388" indent="-227013">
              <a:defRPr lang="en-US" sz="1600" kern="1200" dirty="0" smtClean="0">
                <a:solidFill>
                  <a:srgbClr val="2B353B"/>
                </a:solidFill>
                <a:latin typeface="Arial"/>
                <a:ea typeface="+mn-ea"/>
                <a:cs typeface="Arial"/>
              </a:defRPr>
            </a:lvl3pPr>
            <a:lvl4pPr marL="914400" indent="-227013">
              <a:buFont typeface="Wingdings" panose="05000000000000000000" pitchFamily="2" charset="2"/>
              <a:buChar char="§"/>
              <a:defRPr lang="en-US" sz="1400" b="1" kern="1200" dirty="0" smtClean="0">
                <a:solidFill>
                  <a:srgbClr val="2B353B"/>
                </a:solidFill>
                <a:latin typeface="Arial"/>
                <a:ea typeface="+mn-ea"/>
                <a:cs typeface="Arial"/>
              </a:defRPr>
            </a:lvl4pPr>
            <a:lvl5pPr marL="1141413" indent="-227013">
              <a:buFont typeface="Arial" panose="020B0604020202020204" pitchFamily="34" charset="0"/>
              <a:buChar char="•"/>
              <a:defRPr lang="en-US" sz="1400" kern="1200" dirty="0">
                <a:solidFill>
                  <a:srgbClr val="2B353B"/>
                </a:solidFill>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5361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quisition-Facer">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9144000" cy="762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507" y="227122"/>
            <a:ext cx="1343111" cy="488655"/>
          </a:xfrm>
          <a:prstGeom prst="rect">
            <a:avLst/>
          </a:prstGeom>
        </p:spPr>
      </p:pic>
      <p:sp>
        <p:nvSpPr>
          <p:cNvPr id="13" name="Rectangle 12"/>
          <p:cNvSpPr/>
          <p:nvPr userDrawn="1"/>
        </p:nvSpPr>
        <p:spPr>
          <a:xfrm>
            <a:off x="0" y="765702"/>
            <a:ext cx="9144000" cy="118239"/>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6639B7"/>
                </a:solidFill>
              </a:rPr>
              <a:t>        </a:t>
            </a:r>
            <a:endParaRPr lang="en-US" dirty="0">
              <a:solidFill>
                <a:srgbClr val="6639B7"/>
              </a:solidFill>
            </a:endParaRPr>
          </a:p>
        </p:txBody>
      </p:sp>
      <p:sp>
        <p:nvSpPr>
          <p:cNvPr id="21"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
        <p:nvSpPr>
          <p:cNvPr id="12" name="Text Placeholder 5"/>
          <p:cNvSpPr>
            <a:spLocks noGrp="1"/>
          </p:cNvSpPr>
          <p:nvPr>
            <p:ph type="body" sz="quarter" idx="10" hasCustomPrompt="1"/>
          </p:nvPr>
        </p:nvSpPr>
        <p:spPr>
          <a:xfrm>
            <a:off x="1760538" y="95580"/>
            <a:ext cx="5045075" cy="576263"/>
          </a:xfrm>
          <a:prstGeom prst="rect">
            <a:avLst/>
          </a:prstGeom>
        </p:spPr>
        <p:txBody>
          <a:bodyPr/>
          <a:lstStyle>
            <a:lvl1pPr marL="0" indent="0">
              <a:buNone/>
              <a:defRPr lang="en-US" sz="2400" kern="1200" smtClean="0">
                <a:solidFill>
                  <a:srgbClr val="544496"/>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Facer - Slide</a:t>
            </a:r>
          </a:p>
        </p:txBody>
      </p:sp>
      <p:sp>
        <p:nvSpPr>
          <p:cNvPr id="14" name="Text Placeholder 7"/>
          <p:cNvSpPr>
            <a:spLocks noGrp="1"/>
          </p:cNvSpPr>
          <p:nvPr>
            <p:ph type="body" sz="quarter" idx="11"/>
          </p:nvPr>
        </p:nvSpPr>
        <p:spPr>
          <a:xfrm>
            <a:off x="381000" y="971550"/>
            <a:ext cx="8382000" cy="3886200"/>
          </a:xfrm>
          <a:prstGeom prst="rect">
            <a:avLst/>
          </a:prstGeom>
        </p:spPr>
        <p:txBody>
          <a:bodyPr/>
          <a:lstStyle>
            <a:lvl1pPr marL="227013" indent="-227013">
              <a:defRPr lang="en-US" sz="1800" b="1" kern="1200" dirty="0" smtClean="0">
                <a:solidFill>
                  <a:srgbClr val="2B353B"/>
                </a:solidFill>
                <a:latin typeface="Arial"/>
                <a:ea typeface="+mn-ea"/>
                <a:cs typeface="Arial"/>
              </a:defRPr>
            </a:lvl1pPr>
            <a:lvl2pPr marL="460375" indent="-233363">
              <a:buFont typeface="Wingdings" panose="05000000000000000000" pitchFamily="2" charset="2"/>
              <a:buChar char="§"/>
              <a:defRPr lang="en-US" sz="1600" b="1" kern="1200" dirty="0" smtClean="0">
                <a:solidFill>
                  <a:srgbClr val="2B353B"/>
                </a:solidFill>
                <a:latin typeface="Arial"/>
                <a:ea typeface="+mn-ea"/>
                <a:cs typeface="Arial"/>
              </a:defRPr>
            </a:lvl2pPr>
            <a:lvl3pPr marL="687388" indent="-227013">
              <a:defRPr lang="en-US" sz="1600" kern="1200" dirty="0" smtClean="0">
                <a:solidFill>
                  <a:srgbClr val="2B353B"/>
                </a:solidFill>
                <a:latin typeface="Arial"/>
                <a:ea typeface="+mn-ea"/>
                <a:cs typeface="Arial"/>
              </a:defRPr>
            </a:lvl3pPr>
            <a:lvl4pPr marL="914400" indent="-227013">
              <a:buFont typeface="Wingdings" panose="05000000000000000000" pitchFamily="2" charset="2"/>
              <a:buChar char="§"/>
              <a:defRPr lang="en-US" sz="1400" b="1" kern="1200" dirty="0" smtClean="0">
                <a:solidFill>
                  <a:srgbClr val="2B353B"/>
                </a:solidFill>
                <a:latin typeface="Arial"/>
                <a:ea typeface="+mn-ea"/>
                <a:cs typeface="Arial"/>
              </a:defRPr>
            </a:lvl4pPr>
            <a:lvl5pPr marL="1141413" indent="-227013">
              <a:buFont typeface="Arial" panose="020B0604020202020204" pitchFamily="34" charset="0"/>
              <a:buChar char="•"/>
              <a:defRPr lang="en-US" sz="1400" kern="1200" dirty="0">
                <a:solidFill>
                  <a:srgbClr val="2B353B"/>
                </a:solidFill>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26566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quisition-Blank">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9144000" cy="762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507" y="227122"/>
            <a:ext cx="1343111" cy="488655"/>
          </a:xfrm>
          <a:prstGeom prst="rect">
            <a:avLst/>
          </a:prstGeom>
        </p:spPr>
      </p:pic>
      <p:sp>
        <p:nvSpPr>
          <p:cNvPr id="13" name="Rectangle 12"/>
          <p:cNvSpPr/>
          <p:nvPr userDrawn="1"/>
        </p:nvSpPr>
        <p:spPr>
          <a:xfrm>
            <a:off x="0" y="765702"/>
            <a:ext cx="9144000" cy="118239"/>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6639B7"/>
                </a:solidFill>
              </a:rPr>
              <a:t>        </a:t>
            </a:r>
            <a:endParaRPr lang="en-US" dirty="0">
              <a:solidFill>
                <a:srgbClr val="6639B7"/>
              </a:solidFill>
            </a:endParaRPr>
          </a:p>
        </p:txBody>
      </p:sp>
      <p:sp>
        <p:nvSpPr>
          <p:cNvPr id="16"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Tree>
    <p:extLst>
      <p:ext uri="{BB962C8B-B14F-4D97-AF65-F5344CB8AC3E}">
        <p14:creationId xmlns:p14="http://schemas.microsoft.com/office/powerpoint/2010/main" val="8235355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quisition-Final">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7" name="Title 10"/>
          <p:cNvSpPr>
            <a:spLocks noGrp="1"/>
          </p:cNvSpPr>
          <p:nvPr userDrawn="1"/>
        </p:nvSpPr>
        <p:spPr>
          <a:xfrm>
            <a:off x="-337640" y="1301985"/>
            <a:ext cx="7391400" cy="704088"/>
          </a:xfrm>
          <a:prstGeom prst="rect">
            <a:avLst/>
          </a:prstGeom>
        </p:spPr>
        <p:txBody>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ext Placeholder 13"/>
          <p:cNvSpPr>
            <a:spLocks noGrp="1"/>
          </p:cNvSpPr>
          <p:nvPr userDrawn="1"/>
        </p:nvSpPr>
        <p:spPr>
          <a:xfrm>
            <a:off x="-375740" y="2040145"/>
            <a:ext cx="7467600" cy="466344"/>
          </a:xfrm>
          <a:prstGeom prst="rect">
            <a:avLst/>
          </a:prstGeom>
        </p:spPr>
        <p:txBody>
          <a:bodyPr/>
          <a:lstStyle>
            <a:lvl1pPr marL="342900" indent="-342900" algn="ctr" defTabSz="914400" rtl="0" eaLnBrk="1" latinLnBrk="0" hangingPunct="1">
              <a:spcBef>
                <a:spcPct val="20000"/>
              </a:spcBef>
              <a:buFont typeface="Arial" pitchFamily="34" charset="0"/>
              <a:buNone/>
              <a:defRPr sz="20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1" name="Text Placeholder 11"/>
          <p:cNvSpPr>
            <a:spLocks noGrp="1"/>
          </p:cNvSpPr>
          <p:nvPr userDrawn="1"/>
        </p:nvSpPr>
        <p:spPr>
          <a:xfrm>
            <a:off x="2215060" y="2731605"/>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20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kern="120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01019" y="1334691"/>
            <a:ext cx="3584124" cy="1238152"/>
          </a:xfrm>
          <a:prstGeom prst="rect">
            <a:avLst/>
          </a:prstGeom>
        </p:spPr>
      </p:pic>
      <p:sp>
        <p:nvSpPr>
          <p:cNvPr id="14" name="TextBox 13"/>
          <p:cNvSpPr txBox="1"/>
          <p:nvPr userDrawn="1"/>
        </p:nvSpPr>
        <p:spPr>
          <a:xfrm>
            <a:off x="2688704" y="2595377"/>
            <a:ext cx="3776098" cy="492443"/>
          </a:xfrm>
          <a:prstGeom prst="rect">
            <a:avLst/>
          </a:prstGeom>
          <a:noFill/>
        </p:spPr>
        <p:txBody>
          <a:bodyPr wrap="none" rtlCol="0">
            <a:spAutoFit/>
          </a:bodyPr>
          <a:lstStyle/>
          <a:p>
            <a:r>
              <a:rPr lang="en-US" sz="1300" b="1" dirty="0" smtClean="0">
                <a:latin typeface="Arial" panose="020B0604020202020204" pitchFamily="34" charset="0"/>
                <a:cs typeface="Arial" panose="020B0604020202020204" pitchFamily="34" charset="0"/>
              </a:rPr>
              <a:t>DEFENSE INFORMATION SYSTEMS AGENCY</a:t>
            </a:r>
          </a:p>
          <a:p>
            <a:r>
              <a:rPr lang="en-US" sz="1300" dirty="0" smtClean="0">
                <a:latin typeface="Arial" panose="020B0604020202020204" pitchFamily="34" charset="0"/>
                <a:cs typeface="Arial" panose="020B0604020202020204" pitchFamily="34" charset="0"/>
              </a:rPr>
              <a:t>The IT Combat Support Agency</a:t>
            </a:r>
            <a:endParaRPr lang="en-US" sz="1300"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3" cstate="screen">
            <a:biLevel thresh="75000"/>
            <a:extLst>
              <a:ext uri="{28A0092B-C50C-407E-A947-70E740481C1C}">
                <a14:useLocalDpi xmlns:a14="http://schemas.microsoft.com/office/drawing/2010/main"/>
              </a:ext>
            </a:extLst>
          </a:blip>
          <a:stretch>
            <a:fillRect/>
          </a:stretch>
        </p:blipFill>
        <p:spPr>
          <a:xfrm>
            <a:off x="4146944" y="3231725"/>
            <a:ext cx="178802" cy="178802"/>
          </a:xfrm>
          <a:prstGeom prst="rect">
            <a:avLst/>
          </a:prstGeom>
        </p:spPr>
      </p:pic>
      <p:sp>
        <p:nvSpPr>
          <p:cNvPr id="16" name="TextBox 15"/>
          <p:cNvSpPr txBox="1"/>
          <p:nvPr userDrawn="1"/>
        </p:nvSpPr>
        <p:spPr>
          <a:xfrm>
            <a:off x="4275005" y="3199059"/>
            <a:ext cx="758541"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a:t>
            </a:r>
            <a:r>
              <a:rPr lang="en-US" sz="1100" b="1" dirty="0" smtClean="0">
                <a:latin typeface="Arial" panose="020B0604020202020204" pitchFamily="34" charset="0"/>
                <a:cs typeface="Arial" panose="020B0604020202020204" pitchFamily="34" charset="0"/>
              </a:rPr>
              <a:t>USDISA</a:t>
            </a:r>
            <a:endParaRPr lang="en-US" sz="1100" b="1" dirty="0">
              <a:latin typeface="Arial" panose="020B0604020202020204" pitchFamily="34" charset="0"/>
              <a:cs typeface="Arial" panose="020B0604020202020204" pitchFamily="34" charset="0"/>
            </a:endParaRPr>
          </a:p>
        </p:txBody>
      </p:sp>
      <p:pic>
        <p:nvPicPr>
          <p:cNvPr id="17" name="Picture 16"/>
          <p:cNvPicPr>
            <a:picLocks noChangeAspect="1"/>
          </p:cNvPicPr>
          <p:nvPr userDrawn="1"/>
        </p:nvPicPr>
        <p:blipFill>
          <a:blip r:embed="rId4" cstate="screen">
            <a:biLevel thresh="75000"/>
            <a:extLst>
              <a:ext uri="{28A0092B-C50C-407E-A947-70E740481C1C}">
                <a14:useLocalDpi xmlns:a14="http://schemas.microsoft.com/office/drawing/2010/main"/>
              </a:ext>
            </a:extLst>
          </a:blip>
          <a:stretch>
            <a:fillRect/>
          </a:stretch>
        </p:blipFill>
        <p:spPr>
          <a:xfrm>
            <a:off x="5274849" y="3218844"/>
            <a:ext cx="216903" cy="216903"/>
          </a:xfrm>
          <a:prstGeom prst="rect">
            <a:avLst/>
          </a:prstGeom>
        </p:spPr>
      </p:pic>
      <p:sp>
        <p:nvSpPr>
          <p:cNvPr id="18" name="TextBox 17"/>
          <p:cNvSpPr txBox="1"/>
          <p:nvPr userDrawn="1"/>
        </p:nvSpPr>
        <p:spPr>
          <a:xfrm>
            <a:off x="5422903" y="3178649"/>
            <a:ext cx="854721"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@USDISA</a:t>
            </a:r>
            <a:endParaRPr lang="en-US" sz="1100" b="1" dirty="0">
              <a:latin typeface="Arial" panose="020B0604020202020204" pitchFamily="34" charset="0"/>
              <a:cs typeface="Arial" panose="020B0604020202020204" pitchFamily="34" charset="0"/>
            </a:endParaRP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01019" y="3248098"/>
            <a:ext cx="197194" cy="177641"/>
          </a:xfrm>
          <a:prstGeom prst="rect">
            <a:avLst/>
          </a:prstGeom>
        </p:spPr>
      </p:pic>
      <p:sp>
        <p:nvSpPr>
          <p:cNvPr id="20" name="TextBox 19"/>
          <p:cNvSpPr txBox="1"/>
          <p:nvPr userDrawn="1"/>
        </p:nvSpPr>
        <p:spPr>
          <a:xfrm>
            <a:off x="2951855" y="3197949"/>
            <a:ext cx="1072730"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www.disa.mil</a:t>
            </a:r>
            <a:endParaRPr lang="en-US" sz="1100" b="1" dirty="0">
              <a:latin typeface="Arial" panose="020B0604020202020204" pitchFamily="34" charset="0"/>
              <a:cs typeface="Arial" panose="020B0604020202020204" pitchFamily="34" charset="0"/>
            </a:endParaRPr>
          </a:p>
        </p:txBody>
      </p:sp>
      <p:sp>
        <p:nvSpPr>
          <p:cNvPr id="21"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Tree>
    <p:extLst>
      <p:ext uri="{BB962C8B-B14F-4D97-AF65-F5344CB8AC3E}">
        <p14:creationId xmlns:p14="http://schemas.microsoft.com/office/powerpoint/2010/main" val="24843387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class-Standard-Slide">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9144000" cy="762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Medium Cond" panose="020B0606030402020204" pitchFamily="34" charset="0"/>
            </a:endParaRPr>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507" y="227122"/>
            <a:ext cx="1343111" cy="488655"/>
          </a:xfrm>
          <a:prstGeom prst="rect">
            <a:avLst/>
          </a:prstGeom>
        </p:spPr>
      </p:pic>
      <p:sp>
        <p:nvSpPr>
          <p:cNvPr id="13" name="Rectangle 12"/>
          <p:cNvSpPr/>
          <p:nvPr userDrawn="1"/>
        </p:nvSpPr>
        <p:spPr>
          <a:xfrm>
            <a:off x="0" y="765702"/>
            <a:ext cx="9144000" cy="118239"/>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6639B7"/>
                </a:solidFill>
              </a:rPr>
              <a:t>        </a:t>
            </a:r>
            <a:endParaRPr lang="en-US" dirty="0">
              <a:solidFill>
                <a:srgbClr val="6639B7"/>
              </a:solidFill>
            </a:endParaRPr>
          </a:p>
        </p:txBody>
      </p:sp>
      <p:sp>
        <p:nvSpPr>
          <p:cNvPr id="19" name="Text Placeholder 5"/>
          <p:cNvSpPr>
            <a:spLocks noGrp="1"/>
          </p:cNvSpPr>
          <p:nvPr>
            <p:ph type="body" sz="quarter" idx="10"/>
          </p:nvPr>
        </p:nvSpPr>
        <p:spPr>
          <a:xfrm>
            <a:off x="1760538" y="95580"/>
            <a:ext cx="5045075" cy="576263"/>
          </a:xfrm>
          <a:prstGeom prst="rect">
            <a:avLst/>
          </a:prstGeom>
        </p:spPr>
        <p:txBody>
          <a:bodyPr/>
          <a:lstStyle>
            <a:lvl1pPr marL="0" indent="0">
              <a:buNone/>
              <a:defRPr lang="en-US" sz="24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Master text styles</a:t>
            </a:r>
          </a:p>
        </p:txBody>
      </p:sp>
      <p:sp>
        <p:nvSpPr>
          <p:cNvPr id="21"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
        <p:nvSpPr>
          <p:cNvPr id="12" name="Text Placeholder 7"/>
          <p:cNvSpPr>
            <a:spLocks noGrp="1"/>
          </p:cNvSpPr>
          <p:nvPr>
            <p:ph type="body" sz="quarter" idx="11"/>
          </p:nvPr>
        </p:nvSpPr>
        <p:spPr>
          <a:xfrm>
            <a:off x="381000" y="971550"/>
            <a:ext cx="8382000" cy="3886200"/>
          </a:xfrm>
          <a:prstGeom prst="rect">
            <a:avLst/>
          </a:prstGeom>
        </p:spPr>
        <p:txBody>
          <a:bodyPr/>
          <a:lstStyle>
            <a:lvl1pPr marL="227013" indent="-227013">
              <a:defRPr lang="en-US" sz="1800" b="1" kern="1200" dirty="0" smtClean="0">
                <a:solidFill>
                  <a:srgbClr val="2B353B"/>
                </a:solidFill>
                <a:latin typeface="Arial"/>
                <a:ea typeface="+mn-ea"/>
                <a:cs typeface="Arial"/>
              </a:defRPr>
            </a:lvl1pPr>
            <a:lvl2pPr marL="460375" indent="-233363">
              <a:buFont typeface="Wingdings" panose="05000000000000000000" pitchFamily="2" charset="2"/>
              <a:buChar char="§"/>
              <a:defRPr lang="en-US" sz="1600" b="1" kern="1200" dirty="0" smtClean="0">
                <a:solidFill>
                  <a:srgbClr val="2B353B"/>
                </a:solidFill>
                <a:latin typeface="Arial"/>
                <a:ea typeface="+mn-ea"/>
                <a:cs typeface="Arial"/>
              </a:defRPr>
            </a:lvl2pPr>
            <a:lvl3pPr marL="687388" indent="-227013">
              <a:defRPr lang="en-US" sz="1600" kern="1200" dirty="0" smtClean="0">
                <a:solidFill>
                  <a:srgbClr val="2B353B"/>
                </a:solidFill>
                <a:latin typeface="Arial"/>
                <a:ea typeface="+mn-ea"/>
                <a:cs typeface="Arial"/>
              </a:defRPr>
            </a:lvl3pPr>
            <a:lvl4pPr marL="914400" indent="-227013">
              <a:buFont typeface="Wingdings" panose="05000000000000000000" pitchFamily="2" charset="2"/>
              <a:buChar char="§"/>
              <a:defRPr lang="en-US" sz="1400" b="1" kern="1200" dirty="0" smtClean="0">
                <a:solidFill>
                  <a:srgbClr val="2B353B"/>
                </a:solidFill>
                <a:latin typeface="Arial"/>
                <a:ea typeface="+mn-ea"/>
                <a:cs typeface="Arial"/>
              </a:defRPr>
            </a:lvl4pPr>
            <a:lvl5pPr marL="1141413" indent="-227013">
              <a:buFont typeface="Arial" panose="020B0604020202020204" pitchFamily="34" charset="0"/>
              <a:buChar char="•"/>
              <a:defRPr lang="en-US" sz="1400" kern="1200" dirty="0">
                <a:solidFill>
                  <a:srgbClr val="2B353B"/>
                </a:solidFill>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89936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class-Subtitle">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9144000" cy="762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Medium Cond" panose="020B0606030402020204" pitchFamily="34" charset="0"/>
            </a:endParaRPr>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507" y="227122"/>
            <a:ext cx="1343111" cy="488655"/>
          </a:xfrm>
          <a:prstGeom prst="rect">
            <a:avLst/>
          </a:prstGeom>
        </p:spPr>
      </p:pic>
      <p:sp>
        <p:nvSpPr>
          <p:cNvPr id="13" name="Rectangle 12"/>
          <p:cNvSpPr/>
          <p:nvPr userDrawn="1"/>
        </p:nvSpPr>
        <p:spPr>
          <a:xfrm>
            <a:off x="0" y="765702"/>
            <a:ext cx="9144000" cy="118239"/>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6639B7"/>
                </a:solidFill>
              </a:rPr>
              <a:t>        </a:t>
            </a:r>
            <a:endParaRPr lang="en-US" dirty="0">
              <a:solidFill>
                <a:srgbClr val="6639B7"/>
              </a:solidFill>
            </a:endParaRPr>
          </a:p>
        </p:txBody>
      </p:sp>
      <p:sp>
        <p:nvSpPr>
          <p:cNvPr id="9" name="Text Placeholder 12"/>
          <p:cNvSpPr>
            <a:spLocks noGrp="1"/>
          </p:cNvSpPr>
          <p:nvPr>
            <p:ph type="body" sz="quarter" idx="13"/>
          </p:nvPr>
        </p:nvSpPr>
        <p:spPr>
          <a:xfrm>
            <a:off x="1760538" y="85995"/>
            <a:ext cx="5342011" cy="463550"/>
          </a:xfrm>
          <a:prstGeom prst="rect">
            <a:avLst/>
          </a:prstGeom>
        </p:spPr>
        <p:txBody>
          <a:bodyPr/>
          <a:lstStyle>
            <a:lvl1pPr marL="0" indent="0">
              <a:buNone/>
              <a:defRPr lang="en-US" sz="24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Master text styles</a:t>
            </a:r>
          </a:p>
        </p:txBody>
      </p:sp>
      <p:sp>
        <p:nvSpPr>
          <p:cNvPr id="12" name="Text Placeholder 14"/>
          <p:cNvSpPr>
            <a:spLocks noGrp="1"/>
          </p:cNvSpPr>
          <p:nvPr>
            <p:ph type="body" sz="quarter" idx="14"/>
          </p:nvPr>
        </p:nvSpPr>
        <p:spPr>
          <a:xfrm>
            <a:off x="1767625" y="392974"/>
            <a:ext cx="5334923" cy="546100"/>
          </a:xfrm>
          <a:prstGeom prst="rect">
            <a:avLst/>
          </a:prstGeom>
        </p:spPr>
        <p:txBody>
          <a:bodyPr/>
          <a:lstStyle>
            <a:lvl1pPr marL="0" indent="0">
              <a:buNone/>
              <a:defRPr lang="en-US" sz="1400" kern="1200" dirty="0" smtClean="0">
                <a:solidFill>
                  <a:srgbClr val="2B353B"/>
                </a:solidFill>
                <a:latin typeface="Franklin Gothic Medium Cond" panose="020B0606030402020204" pitchFamily="34" charset="0"/>
                <a:ea typeface="+mn-ea"/>
                <a:cs typeface="Franklin Gothic Medium Cond" panose="020B0606030402020204" pitchFamily="34" charset="0"/>
              </a:defRPr>
            </a:lvl1pPr>
          </a:lstStyle>
          <a:p>
            <a:pPr lvl="0"/>
            <a:r>
              <a:rPr lang="en-US" dirty="0" smtClean="0"/>
              <a:t>Click to edit Master text</a:t>
            </a:r>
            <a:endParaRPr lang="en-US" dirty="0"/>
          </a:p>
        </p:txBody>
      </p:sp>
      <p:sp>
        <p:nvSpPr>
          <p:cNvPr id="16"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
        <p:nvSpPr>
          <p:cNvPr id="17" name="Text Placeholder 7"/>
          <p:cNvSpPr>
            <a:spLocks noGrp="1"/>
          </p:cNvSpPr>
          <p:nvPr>
            <p:ph type="body" sz="quarter" idx="11"/>
          </p:nvPr>
        </p:nvSpPr>
        <p:spPr>
          <a:xfrm>
            <a:off x="381000" y="971550"/>
            <a:ext cx="8382000" cy="3886200"/>
          </a:xfrm>
          <a:prstGeom prst="rect">
            <a:avLst/>
          </a:prstGeom>
        </p:spPr>
        <p:txBody>
          <a:bodyPr/>
          <a:lstStyle>
            <a:lvl1pPr marL="227013" indent="-227013">
              <a:defRPr lang="en-US" sz="1800" b="1" kern="1200" dirty="0" smtClean="0">
                <a:solidFill>
                  <a:srgbClr val="2B353B"/>
                </a:solidFill>
                <a:latin typeface="Arial"/>
                <a:ea typeface="+mn-ea"/>
                <a:cs typeface="Arial"/>
              </a:defRPr>
            </a:lvl1pPr>
            <a:lvl2pPr marL="460375" indent="-233363">
              <a:buFont typeface="Wingdings" panose="05000000000000000000" pitchFamily="2" charset="2"/>
              <a:buChar char="§"/>
              <a:defRPr lang="en-US" sz="1600" b="1" kern="1200" dirty="0" smtClean="0">
                <a:solidFill>
                  <a:srgbClr val="2B353B"/>
                </a:solidFill>
                <a:latin typeface="Arial"/>
                <a:ea typeface="+mn-ea"/>
                <a:cs typeface="Arial"/>
              </a:defRPr>
            </a:lvl2pPr>
            <a:lvl3pPr marL="687388" indent="-227013">
              <a:defRPr lang="en-US" sz="1600" kern="1200" dirty="0" smtClean="0">
                <a:solidFill>
                  <a:srgbClr val="2B353B"/>
                </a:solidFill>
                <a:latin typeface="Arial"/>
                <a:ea typeface="+mn-ea"/>
                <a:cs typeface="Arial"/>
              </a:defRPr>
            </a:lvl3pPr>
            <a:lvl4pPr marL="914400" indent="-227013">
              <a:buFont typeface="Wingdings" panose="05000000000000000000" pitchFamily="2" charset="2"/>
              <a:buChar char="§"/>
              <a:defRPr lang="en-US" sz="1400" b="1" kern="1200" dirty="0" smtClean="0">
                <a:solidFill>
                  <a:srgbClr val="2B353B"/>
                </a:solidFill>
                <a:latin typeface="Arial"/>
                <a:ea typeface="+mn-ea"/>
                <a:cs typeface="Arial"/>
              </a:defRPr>
            </a:lvl4pPr>
            <a:lvl5pPr marL="1141413" indent="-227013">
              <a:buFont typeface="Arial" panose="020B0604020202020204" pitchFamily="34" charset="0"/>
              <a:buChar char="•"/>
              <a:defRPr lang="en-US" sz="1400" kern="1200" dirty="0">
                <a:solidFill>
                  <a:srgbClr val="2B353B"/>
                </a:solidFill>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51464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class-Facer">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9144000" cy="762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Medium Cond" panose="020B0606030402020204" pitchFamily="34" charset="0"/>
            </a:endParaRPr>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507" y="227122"/>
            <a:ext cx="1343111" cy="488655"/>
          </a:xfrm>
          <a:prstGeom prst="rect">
            <a:avLst/>
          </a:prstGeom>
        </p:spPr>
      </p:pic>
      <p:sp>
        <p:nvSpPr>
          <p:cNvPr id="13" name="Rectangle 12"/>
          <p:cNvSpPr/>
          <p:nvPr userDrawn="1"/>
        </p:nvSpPr>
        <p:spPr>
          <a:xfrm>
            <a:off x="0" y="765702"/>
            <a:ext cx="9144000" cy="118239"/>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6639B7"/>
                </a:solidFill>
              </a:rPr>
              <a:t>        </a:t>
            </a:r>
            <a:endParaRPr lang="en-US" dirty="0">
              <a:solidFill>
                <a:srgbClr val="6639B7"/>
              </a:solidFill>
            </a:endParaRPr>
          </a:p>
        </p:txBody>
      </p:sp>
      <p:sp>
        <p:nvSpPr>
          <p:cNvPr id="19" name="Text Placeholder 5"/>
          <p:cNvSpPr>
            <a:spLocks noGrp="1"/>
          </p:cNvSpPr>
          <p:nvPr>
            <p:ph type="body" sz="quarter" idx="10" hasCustomPrompt="1"/>
          </p:nvPr>
        </p:nvSpPr>
        <p:spPr>
          <a:xfrm>
            <a:off x="1760538" y="95580"/>
            <a:ext cx="5045075" cy="576263"/>
          </a:xfrm>
          <a:prstGeom prst="rect">
            <a:avLst/>
          </a:prstGeom>
        </p:spPr>
        <p:txBody>
          <a:bodyPr/>
          <a:lstStyle>
            <a:lvl1pPr marL="0" indent="0">
              <a:buNone/>
              <a:defRPr lang="en-US" sz="2400" kern="1200" smtClean="0">
                <a:solidFill>
                  <a:srgbClr val="544496"/>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Facer - Slide</a:t>
            </a:r>
          </a:p>
        </p:txBody>
      </p:sp>
      <p:sp>
        <p:nvSpPr>
          <p:cNvPr id="21"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
        <p:nvSpPr>
          <p:cNvPr id="12" name="Text Placeholder 7"/>
          <p:cNvSpPr>
            <a:spLocks noGrp="1"/>
          </p:cNvSpPr>
          <p:nvPr>
            <p:ph type="body" sz="quarter" idx="11"/>
          </p:nvPr>
        </p:nvSpPr>
        <p:spPr>
          <a:xfrm>
            <a:off x="381000" y="971550"/>
            <a:ext cx="8382000" cy="3886200"/>
          </a:xfrm>
          <a:prstGeom prst="rect">
            <a:avLst/>
          </a:prstGeom>
        </p:spPr>
        <p:txBody>
          <a:bodyPr/>
          <a:lstStyle>
            <a:lvl1pPr marL="227013" indent="-227013">
              <a:defRPr lang="en-US" sz="1800" b="1" kern="1200" dirty="0" smtClean="0">
                <a:solidFill>
                  <a:srgbClr val="2B353B"/>
                </a:solidFill>
                <a:latin typeface="Arial"/>
                <a:ea typeface="+mn-ea"/>
                <a:cs typeface="Arial"/>
              </a:defRPr>
            </a:lvl1pPr>
            <a:lvl2pPr marL="460375" indent="-233363">
              <a:buFont typeface="Wingdings" panose="05000000000000000000" pitchFamily="2" charset="2"/>
              <a:buChar char="§"/>
              <a:defRPr lang="en-US" sz="1600" b="1" kern="1200" dirty="0" smtClean="0">
                <a:solidFill>
                  <a:srgbClr val="2B353B"/>
                </a:solidFill>
                <a:latin typeface="Arial"/>
                <a:ea typeface="+mn-ea"/>
                <a:cs typeface="Arial"/>
              </a:defRPr>
            </a:lvl2pPr>
            <a:lvl3pPr marL="687388" indent="-227013">
              <a:defRPr lang="en-US" sz="1600" kern="1200" dirty="0" smtClean="0">
                <a:solidFill>
                  <a:srgbClr val="2B353B"/>
                </a:solidFill>
                <a:latin typeface="Arial"/>
                <a:ea typeface="+mn-ea"/>
                <a:cs typeface="Arial"/>
              </a:defRPr>
            </a:lvl3pPr>
            <a:lvl4pPr marL="914400" indent="-227013">
              <a:buFont typeface="Wingdings" panose="05000000000000000000" pitchFamily="2" charset="2"/>
              <a:buChar char="§"/>
              <a:defRPr lang="en-US" sz="1400" b="1" kern="1200" dirty="0" smtClean="0">
                <a:solidFill>
                  <a:srgbClr val="2B353B"/>
                </a:solidFill>
                <a:latin typeface="Arial"/>
                <a:ea typeface="+mn-ea"/>
                <a:cs typeface="Arial"/>
              </a:defRPr>
            </a:lvl4pPr>
            <a:lvl5pPr marL="1141413" indent="-227013">
              <a:buFont typeface="Arial" panose="020B0604020202020204" pitchFamily="34" charset="0"/>
              <a:buChar char="•"/>
              <a:defRPr lang="en-US" sz="1400" kern="1200" dirty="0">
                <a:solidFill>
                  <a:srgbClr val="2B353B"/>
                </a:solidFill>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51582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class-Blank">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9144000" cy="762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507" y="227122"/>
            <a:ext cx="1343111" cy="488655"/>
          </a:xfrm>
          <a:prstGeom prst="rect">
            <a:avLst/>
          </a:prstGeom>
        </p:spPr>
      </p:pic>
      <p:sp>
        <p:nvSpPr>
          <p:cNvPr id="13" name="Rectangle 12"/>
          <p:cNvSpPr/>
          <p:nvPr userDrawn="1"/>
        </p:nvSpPr>
        <p:spPr>
          <a:xfrm>
            <a:off x="0" y="765702"/>
            <a:ext cx="9144000" cy="118239"/>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6639B7"/>
                </a:solidFill>
              </a:rPr>
              <a:t>        </a:t>
            </a:r>
            <a:endParaRPr lang="en-US" dirty="0">
              <a:solidFill>
                <a:srgbClr val="6639B7"/>
              </a:solidFill>
            </a:endParaRPr>
          </a:p>
        </p:txBody>
      </p:sp>
      <p:sp>
        <p:nvSpPr>
          <p:cNvPr id="16"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Tree>
    <p:extLst>
      <p:ext uri="{BB962C8B-B14F-4D97-AF65-F5344CB8AC3E}">
        <p14:creationId xmlns:p14="http://schemas.microsoft.com/office/powerpoint/2010/main" val="33516337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class-Final">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7" name="Title 10"/>
          <p:cNvSpPr>
            <a:spLocks noGrp="1"/>
          </p:cNvSpPr>
          <p:nvPr userDrawn="1"/>
        </p:nvSpPr>
        <p:spPr>
          <a:xfrm>
            <a:off x="-337640" y="1301985"/>
            <a:ext cx="7391400" cy="704088"/>
          </a:xfrm>
          <a:prstGeom prst="rect">
            <a:avLst/>
          </a:prstGeom>
        </p:spPr>
        <p:txBody>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ext Placeholder 13"/>
          <p:cNvSpPr>
            <a:spLocks noGrp="1"/>
          </p:cNvSpPr>
          <p:nvPr userDrawn="1"/>
        </p:nvSpPr>
        <p:spPr>
          <a:xfrm>
            <a:off x="-375740" y="2040145"/>
            <a:ext cx="7467600" cy="466344"/>
          </a:xfrm>
          <a:prstGeom prst="rect">
            <a:avLst/>
          </a:prstGeom>
        </p:spPr>
        <p:txBody>
          <a:bodyPr/>
          <a:lstStyle>
            <a:lvl1pPr marL="342900" indent="-342900" algn="ctr" defTabSz="914400" rtl="0" eaLnBrk="1" latinLnBrk="0" hangingPunct="1">
              <a:spcBef>
                <a:spcPct val="20000"/>
              </a:spcBef>
              <a:buFont typeface="Arial" pitchFamily="34" charset="0"/>
              <a:buNone/>
              <a:defRPr sz="20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Text Placeholder 11"/>
          <p:cNvSpPr>
            <a:spLocks noGrp="1"/>
          </p:cNvSpPr>
          <p:nvPr userDrawn="1"/>
        </p:nvSpPr>
        <p:spPr>
          <a:xfrm>
            <a:off x="2215060" y="2731605"/>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20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kern="120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01019" y="1334691"/>
            <a:ext cx="3584124" cy="1238152"/>
          </a:xfrm>
          <a:prstGeom prst="rect">
            <a:avLst/>
          </a:prstGeom>
        </p:spPr>
      </p:pic>
      <p:sp>
        <p:nvSpPr>
          <p:cNvPr id="13" name="TextBox 12"/>
          <p:cNvSpPr txBox="1"/>
          <p:nvPr userDrawn="1"/>
        </p:nvSpPr>
        <p:spPr>
          <a:xfrm>
            <a:off x="2688704" y="2595377"/>
            <a:ext cx="3776098" cy="492443"/>
          </a:xfrm>
          <a:prstGeom prst="rect">
            <a:avLst/>
          </a:prstGeom>
          <a:noFill/>
        </p:spPr>
        <p:txBody>
          <a:bodyPr wrap="none" rtlCol="0">
            <a:spAutoFit/>
          </a:bodyPr>
          <a:lstStyle/>
          <a:p>
            <a:r>
              <a:rPr lang="en-US" sz="1300" b="1" dirty="0" smtClean="0">
                <a:latin typeface="Arial" panose="020B0604020202020204" pitchFamily="34" charset="0"/>
                <a:cs typeface="Arial" panose="020B0604020202020204" pitchFamily="34" charset="0"/>
              </a:rPr>
              <a:t>DEFENSE INFORMATION SYSTEMS AGENCY</a:t>
            </a:r>
          </a:p>
          <a:p>
            <a:r>
              <a:rPr lang="en-US" sz="1300" dirty="0" smtClean="0">
                <a:latin typeface="Arial" panose="020B0604020202020204" pitchFamily="34" charset="0"/>
                <a:cs typeface="Arial" panose="020B0604020202020204" pitchFamily="34" charset="0"/>
              </a:rPr>
              <a:t>The IT Combat Support Agency</a:t>
            </a:r>
            <a:endParaRPr lang="en-US" sz="1300" dirty="0">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cstate="screen">
            <a:biLevel thresh="75000"/>
            <a:extLst>
              <a:ext uri="{28A0092B-C50C-407E-A947-70E740481C1C}">
                <a14:useLocalDpi xmlns:a14="http://schemas.microsoft.com/office/drawing/2010/main"/>
              </a:ext>
            </a:extLst>
          </a:blip>
          <a:stretch>
            <a:fillRect/>
          </a:stretch>
        </p:blipFill>
        <p:spPr>
          <a:xfrm>
            <a:off x="4146944" y="3231725"/>
            <a:ext cx="178802" cy="178802"/>
          </a:xfrm>
          <a:prstGeom prst="rect">
            <a:avLst/>
          </a:prstGeom>
        </p:spPr>
      </p:pic>
      <p:sp>
        <p:nvSpPr>
          <p:cNvPr id="15" name="TextBox 14"/>
          <p:cNvSpPr txBox="1"/>
          <p:nvPr userDrawn="1"/>
        </p:nvSpPr>
        <p:spPr>
          <a:xfrm>
            <a:off x="4275005" y="3199059"/>
            <a:ext cx="758541"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a:t>
            </a:r>
            <a:r>
              <a:rPr lang="en-US" sz="1100" b="1" dirty="0" smtClean="0">
                <a:latin typeface="Arial" panose="020B0604020202020204" pitchFamily="34" charset="0"/>
                <a:cs typeface="Arial" panose="020B0604020202020204" pitchFamily="34" charset="0"/>
              </a:rPr>
              <a:t>USDISA</a:t>
            </a:r>
            <a:endParaRPr lang="en-US" sz="1100" b="1" dirty="0">
              <a:latin typeface="Arial" panose="020B0604020202020204" pitchFamily="34" charset="0"/>
              <a:cs typeface="Arial" panose="020B0604020202020204" pitchFamily="34" charset="0"/>
            </a:endParaRPr>
          </a:p>
        </p:txBody>
      </p:sp>
      <p:pic>
        <p:nvPicPr>
          <p:cNvPr id="16" name="Picture 15"/>
          <p:cNvPicPr>
            <a:picLocks noChangeAspect="1"/>
          </p:cNvPicPr>
          <p:nvPr userDrawn="1"/>
        </p:nvPicPr>
        <p:blipFill>
          <a:blip r:embed="rId4" cstate="screen">
            <a:biLevel thresh="75000"/>
            <a:extLst>
              <a:ext uri="{28A0092B-C50C-407E-A947-70E740481C1C}">
                <a14:useLocalDpi xmlns:a14="http://schemas.microsoft.com/office/drawing/2010/main"/>
              </a:ext>
            </a:extLst>
          </a:blip>
          <a:stretch>
            <a:fillRect/>
          </a:stretch>
        </p:blipFill>
        <p:spPr>
          <a:xfrm>
            <a:off x="5274849" y="3218844"/>
            <a:ext cx="216903" cy="216903"/>
          </a:xfrm>
          <a:prstGeom prst="rect">
            <a:avLst/>
          </a:prstGeom>
        </p:spPr>
      </p:pic>
      <p:sp>
        <p:nvSpPr>
          <p:cNvPr id="17" name="TextBox 16"/>
          <p:cNvSpPr txBox="1"/>
          <p:nvPr userDrawn="1"/>
        </p:nvSpPr>
        <p:spPr>
          <a:xfrm>
            <a:off x="5422903" y="3178649"/>
            <a:ext cx="854721"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@USDISA</a:t>
            </a:r>
            <a:endParaRPr lang="en-US" sz="1100" b="1" dirty="0">
              <a:latin typeface="Arial" panose="020B0604020202020204" pitchFamily="34" charset="0"/>
              <a:cs typeface="Arial" panose="020B0604020202020204" pitchFamily="34"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01019" y="3248098"/>
            <a:ext cx="197194" cy="177641"/>
          </a:xfrm>
          <a:prstGeom prst="rect">
            <a:avLst/>
          </a:prstGeom>
        </p:spPr>
      </p:pic>
      <p:sp>
        <p:nvSpPr>
          <p:cNvPr id="19" name="TextBox 18"/>
          <p:cNvSpPr txBox="1"/>
          <p:nvPr userDrawn="1"/>
        </p:nvSpPr>
        <p:spPr>
          <a:xfrm>
            <a:off x="2951855" y="3197949"/>
            <a:ext cx="1072730"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www.disa.mil</a:t>
            </a:r>
            <a:endParaRPr lang="en-US" sz="1100" b="1" dirty="0">
              <a:latin typeface="Arial" panose="020B0604020202020204" pitchFamily="34" charset="0"/>
              <a:cs typeface="Arial" panose="020B0604020202020204" pitchFamily="34" charset="0"/>
            </a:endParaRPr>
          </a:p>
        </p:txBody>
      </p:sp>
      <p:sp>
        <p:nvSpPr>
          <p:cNvPr id="20"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Tree>
    <p:extLst>
      <p:ext uri="{BB962C8B-B14F-4D97-AF65-F5344CB8AC3E}">
        <p14:creationId xmlns:p14="http://schemas.microsoft.com/office/powerpoint/2010/main" val="16630138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O-Titl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2547712" y="1103539"/>
            <a:ext cx="6197145" cy="703263"/>
          </a:xfrm>
          <a:prstGeom prst="rect">
            <a:avLst/>
          </a:prstGeom>
        </p:spPr>
        <p:txBody>
          <a:bodyPr/>
          <a:lstStyle>
            <a:lvl1pPr marL="0" indent="0">
              <a:buNone/>
              <a:defRPr lang="en-US" sz="44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title</a:t>
            </a:r>
            <a:endParaRPr lang="en-US" dirty="0"/>
          </a:p>
        </p:txBody>
      </p:sp>
      <p:sp>
        <p:nvSpPr>
          <p:cNvPr id="14" name="Text Placeholder 13"/>
          <p:cNvSpPr>
            <a:spLocks noGrp="1"/>
          </p:cNvSpPr>
          <p:nvPr>
            <p:ph type="body" sz="quarter" idx="11" hasCustomPrompt="1"/>
          </p:nvPr>
        </p:nvSpPr>
        <p:spPr>
          <a:xfrm>
            <a:off x="2986769" y="1763447"/>
            <a:ext cx="4665923" cy="471488"/>
          </a:xfrm>
          <a:prstGeom prst="rect">
            <a:avLst/>
          </a:prstGeom>
        </p:spPr>
        <p:txBody>
          <a:bodyPr/>
          <a:lstStyle>
            <a:lvl1pPr marL="0" indent="0">
              <a:buNone/>
              <a:defRPr lang="en-US" sz="28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subtitle</a:t>
            </a:r>
            <a:endParaRPr lang="en-US" dirty="0"/>
          </a:p>
        </p:txBody>
      </p:sp>
      <p:sp>
        <p:nvSpPr>
          <p:cNvPr id="16" name="Text Placeholder 15"/>
          <p:cNvSpPr>
            <a:spLocks noGrp="1"/>
          </p:cNvSpPr>
          <p:nvPr>
            <p:ph type="body" sz="quarter" idx="12" hasCustomPrompt="1"/>
          </p:nvPr>
        </p:nvSpPr>
        <p:spPr>
          <a:xfrm>
            <a:off x="4666343" y="3305693"/>
            <a:ext cx="4173657" cy="482436"/>
          </a:xfrm>
          <a:prstGeom prst="rect">
            <a:avLst/>
          </a:prstGeom>
        </p:spPr>
        <p:txBody>
          <a:bodyPr/>
          <a:lstStyle>
            <a:lvl1pPr marL="0" indent="0" algn="r">
              <a:buNone/>
              <a:defRPr lang="en-US" sz="20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name</a:t>
            </a:r>
            <a:endParaRPr lang="en-US" dirty="0"/>
          </a:p>
        </p:txBody>
      </p:sp>
      <p:sp>
        <p:nvSpPr>
          <p:cNvPr id="17" name="Text Placeholder 15"/>
          <p:cNvSpPr>
            <a:spLocks noGrp="1"/>
          </p:cNvSpPr>
          <p:nvPr>
            <p:ph type="body" sz="quarter" idx="13" hasCustomPrompt="1"/>
          </p:nvPr>
        </p:nvSpPr>
        <p:spPr>
          <a:xfrm>
            <a:off x="4666343" y="3595976"/>
            <a:ext cx="4173661" cy="482436"/>
          </a:xfrm>
          <a:prstGeom prst="rect">
            <a:avLst/>
          </a:prstGeom>
        </p:spPr>
        <p:txBody>
          <a:bodyPr/>
          <a:lstStyle>
            <a:lvl1pPr marL="0" indent="0" algn="r">
              <a:buNone/>
              <a:defRPr lang="en-US" sz="20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title</a:t>
            </a:r>
            <a:endParaRPr lang="en-US" dirty="0"/>
          </a:p>
        </p:txBody>
      </p:sp>
      <p:sp>
        <p:nvSpPr>
          <p:cNvPr id="18" name="Text Placeholder 15"/>
          <p:cNvSpPr>
            <a:spLocks noGrp="1"/>
          </p:cNvSpPr>
          <p:nvPr>
            <p:ph type="body" sz="quarter" idx="14" hasCustomPrompt="1"/>
          </p:nvPr>
        </p:nvSpPr>
        <p:spPr>
          <a:xfrm>
            <a:off x="4666333" y="3877081"/>
            <a:ext cx="4173701" cy="398709"/>
          </a:xfrm>
          <a:prstGeom prst="rect">
            <a:avLst/>
          </a:prstGeom>
        </p:spPr>
        <p:txBody>
          <a:bodyPr/>
          <a:lstStyle>
            <a:lvl1pPr marL="0" indent="0" algn="r">
              <a:buNone/>
              <a:defRPr lang="en-US" sz="200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date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6668" y="203494"/>
            <a:ext cx="1423079" cy="660726"/>
          </a:xfrm>
          <a:prstGeom prst="rect">
            <a:avLst/>
          </a:prstGeom>
        </p:spPr>
      </p:pic>
      <p:sp>
        <p:nvSpPr>
          <p:cNvPr id="10"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Tree>
    <p:extLst>
      <p:ext uri="{BB962C8B-B14F-4D97-AF65-F5344CB8AC3E}">
        <p14:creationId xmlns:p14="http://schemas.microsoft.com/office/powerpoint/2010/main" val="39487425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O-Standard-Slide">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9144000" cy="762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Medium Cond" panose="020B0606030402020204" pitchFamily="34" charset="0"/>
            </a:endParaRPr>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507" y="227122"/>
            <a:ext cx="1343111" cy="488655"/>
          </a:xfrm>
          <a:prstGeom prst="rect">
            <a:avLst/>
          </a:prstGeom>
        </p:spPr>
      </p:pic>
      <p:sp>
        <p:nvSpPr>
          <p:cNvPr id="13" name="Rectangle 12"/>
          <p:cNvSpPr/>
          <p:nvPr userDrawn="1"/>
        </p:nvSpPr>
        <p:spPr>
          <a:xfrm>
            <a:off x="0" y="765702"/>
            <a:ext cx="9144000" cy="118239"/>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6639B7"/>
                </a:solidFill>
              </a:rPr>
              <a:t>        </a:t>
            </a:r>
            <a:endParaRPr lang="en-US" dirty="0">
              <a:solidFill>
                <a:srgbClr val="6639B7"/>
              </a:solidFill>
            </a:endParaRPr>
          </a:p>
        </p:txBody>
      </p:sp>
      <p:sp>
        <p:nvSpPr>
          <p:cNvPr id="19" name="Text Placeholder 5"/>
          <p:cNvSpPr>
            <a:spLocks noGrp="1"/>
          </p:cNvSpPr>
          <p:nvPr>
            <p:ph type="body" sz="quarter" idx="10"/>
          </p:nvPr>
        </p:nvSpPr>
        <p:spPr>
          <a:xfrm>
            <a:off x="1760538" y="95580"/>
            <a:ext cx="5045075" cy="576263"/>
          </a:xfrm>
          <a:prstGeom prst="rect">
            <a:avLst/>
          </a:prstGeom>
        </p:spPr>
        <p:txBody>
          <a:bodyPr/>
          <a:lstStyle>
            <a:lvl1pPr marL="0" indent="0">
              <a:buNone/>
              <a:defRPr lang="en-US" sz="24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Master text styles</a:t>
            </a:r>
          </a:p>
        </p:txBody>
      </p:sp>
      <p:sp>
        <p:nvSpPr>
          <p:cNvPr id="21"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
        <p:nvSpPr>
          <p:cNvPr id="14" name="Text Placeholder 7"/>
          <p:cNvSpPr>
            <a:spLocks noGrp="1"/>
          </p:cNvSpPr>
          <p:nvPr>
            <p:ph type="body" sz="quarter" idx="11"/>
          </p:nvPr>
        </p:nvSpPr>
        <p:spPr>
          <a:xfrm>
            <a:off x="381000" y="971550"/>
            <a:ext cx="8382000" cy="3886200"/>
          </a:xfrm>
          <a:prstGeom prst="rect">
            <a:avLst/>
          </a:prstGeom>
        </p:spPr>
        <p:txBody>
          <a:bodyPr/>
          <a:lstStyle>
            <a:lvl1pPr marL="227013" indent="-227013">
              <a:defRPr lang="en-US" sz="1800" b="1" kern="1200" dirty="0" smtClean="0">
                <a:solidFill>
                  <a:srgbClr val="2B353B"/>
                </a:solidFill>
                <a:latin typeface="Arial"/>
                <a:ea typeface="+mn-ea"/>
                <a:cs typeface="Arial"/>
              </a:defRPr>
            </a:lvl1pPr>
            <a:lvl2pPr marL="460375" indent="-233363">
              <a:buFont typeface="Wingdings" panose="05000000000000000000" pitchFamily="2" charset="2"/>
              <a:buChar char="§"/>
              <a:defRPr lang="en-US" sz="1600" b="1" kern="1200" dirty="0" smtClean="0">
                <a:solidFill>
                  <a:srgbClr val="2B353B"/>
                </a:solidFill>
                <a:latin typeface="Arial"/>
                <a:ea typeface="+mn-ea"/>
                <a:cs typeface="Arial"/>
              </a:defRPr>
            </a:lvl2pPr>
            <a:lvl3pPr marL="687388" indent="-227013">
              <a:defRPr lang="en-US" sz="1600" kern="1200" dirty="0" smtClean="0">
                <a:solidFill>
                  <a:srgbClr val="2B353B"/>
                </a:solidFill>
                <a:latin typeface="Arial"/>
                <a:ea typeface="+mn-ea"/>
                <a:cs typeface="Arial"/>
              </a:defRPr>
            </a:lvl3pPr>
            <a:lvl4pPr marL="914400" indent="-227013">
              <a:buFont typeface="Wingdings" panose="05000000000000000000" pitchFamily="2" charset="2"/>
              <a:buChar char="§"/>
              <a:defRPr lang="en-US" sz="1400" b="1" kern="1200" dirty="0" smtClean="0">
                <a:solidFill>
                  <a:srgbClr val="2B353B"/>
                </a:solidFill>
                <a:latin typeface="Arial"/>
                <a:ea typeface="+mn-ea"/>
                <a:cs typeface="Arial"/>
              </a:defRPr>
            </a:lvl4pPr>
            <a:lvl5pPr marL="1141413" indent="-227013">
              <a:buFont typeface="Arial" panose="020B0604020202020204" pitchFamily="34" charset="0"/>
              <a:buChar char="•"/>
              <a:defRPr lang="en-US" sz="1400" kern="1200" dirty="0">
                <a:solidFill>
                  <a:srgbClr val="2B353B"/>
                </a:solidFill>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1545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O-Subtitle">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3171497"/>
            <a:ext cx="5437632" cy="466344"/>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9144000" cy="762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507" y="227122"/>
            <a:ext cx="1343111" cy="488655"/>
          </a:xfrm>
          <a:prstGeom prst="rect">
            <a:avLst/>
          </a:prstGeom>
        </p:spPr>
      </p:pic>
      <p:sp>
        <p:nvSpPr>
          <p:cNvPr id="13" name="Rectangle 12"/>
          <p:cNvSpPr/>
          <p:nvPr userDrawn="1"/>
        </p:nvSpPr>
        <p:spPr>
          <a:xfrm>
            <a:off x="0" y="765702"/>
            <a:ext cx="9144000" cy="118239"/>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6639B7"/>
                </a:solidFill>
              </a:rPr>
              <a:t>        </a:t>
            </a:r>
            <a:endParaRPr lang="en-US" dirty="0">
              <a:solidFill>
                <a:srgbClr val="6639B7"/>
              </a:solidFill>
            </a:endParaRPr>
          </a:p>
        </p:txBody>
      </p:sp>
      <p:sp>
        <p:nvSpPr>
          <p:cNvPr id="9" name="Text Placeholder 12"/>
          <p:cNvSpPr>
            <a:spLocks noGrp="1"/>
          </p:cNvSpPr>
          <p:nvPr>
            <p:ph type="body" sz="quarter" idx="13"/>
          </p:nvPr>
        </p:nvSpPr>
        <p:spPr>
          <a:xfrm>
            <a:off x="1760538" y="85995"/>
            <a:ext cx="5342011" cy="463550"/>
          </a:xfrm>
          <a:prstGeom prst="rect">
            <a:avLst/>
          </a:prstGeom>
        </p:spPr>
        <p:txBody>
          <a:bodyPr/>
          <a:lstStyle>
            <a:lvl1pPr marL="0" indent="0">
              <a:buNone/>
              <a:defRPr lang="en-US" sz="24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Master text styles</a:t>
            </a:r>
          </a:p>
        </p:txBody>
      </p:sp>
      <p:sp>
        <p:nvSpPr>
          <p:cNvPr id="12" name="Text Placeholder 14"/>
          <p:cNvSpPr>
            <a:spLocks noGrp="1"/>
          </p:cNvSpPr>
          <p:nvPr>
            <p:ph type="body" sz="quarter" idx="14"/>
          </p:nvPr>
        </p:nvSpPr>
        <p:spPr>
          <a:xfrm>
            <a:off x="1767625" y="392974"/>
            <a:ext cx="5334923" cy="546100"/>
          </a:xfrm>
          <a:prstGeom prst="rect">
            <a:avLst/>
          </a:prstGeom>
        </p:spPr>
        <p:txBody>
          <a:bodyPr/>
          <a:lstStyle>
            <a:lvl1pPr marL="0" indent="0">
              <a:buNone/>
              <a:defRPr lang="en-US" sz="1400" kern="1200" dirty="0" smtClean="0">
                <a:solidFill>
                  <a:srgbClr val="2B353B"/>
                </a:solidFill>
                <a:latin typeface="Franklin Gothic Medium Cond" panose="020B0606030402020204" pitchFamily="34" charset="0"/>
                <a:ea typeface="+mn-ea"/>
                <a:cs typeface="Franklin Gothic Medium Cond" panose="020B0606030402020204" pitchFamily="34" charset="0"/>
              </a:defRPr>
            </a:lvl1pPr>
          </a:lstStyle>
          <a:p>
            <a:pPr lvl="0"/>
            <a:r>
              <a:rPr lang="en-US" dirty="0" smtClean="0"/>
              <a:t>Click to edit Master text</a:t>
            </a:r>
            <a:endParaRPr lang="en-US" dirty="0"/>
          </a:p>
        </p:txBody>
      </p:sp>
      <p:sp>
        <p:nvSpPr>
          <p:cNvPr id="16" name="Title 4"/>
          <p:cNvSpPr txBox="1">
            <a:spLocks/>
          </p:cNvSpPr>
          <p:nvPr userDrawn="1"/>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prstClr val="white"/>
                </a:solidFill>
                <a:latin typeface="Franklin Gothic Medium Cond" panose="020B0606030402020204" pitchFamily="34" charset="0"/>
                <a:cs typeface="Franklin Gothic Medium"/>
              </a:rPr>
              <a:t>UNITED IN SERVICE TO OUR NATION</a:t>
            </a:r>
            <a:endParaRPr lang="en-US" sz="1100" dirty="0">
              <a:solidFill>
                <a:prstClr val="white"/>
              </a:solidFill>
              <a:latin typeface="Franklin Gothic Medium Cond" panose="020B0606030402020204" pitchFamily="34" charset="0"/>
              <a:cs typeface="Franklin Gothic Medium"/>
            </a:endParaRPr>
          </a:p>
        </p:txBody>
      </p:sp>
      <p:sp>
        <p:nvSpPr>
          <p:cNvPr id="15" name="Text Placeholder 7"/>
          <p:cNvSpPr>
            <a:spLocks noGrp="1"/>
          </p:cNvSpPr>
          <p:nvPr>
            <p:ph type="body" sz="quarter" idx="11"/>
          </p:nvPr>
        </p:nvSpPr>
        <p:spPr>
          <a:xfrm>
            <a:off x="381000" y="971550"/>
            <a:ext cx="8382000" cy="3886200"/>
          </a:xfrm>
          <a:prstGeom prst="rect">
            <a:avLst/>
          </a:prstGeom>
        </p:spPr>
        <p:txBody>
          <a:bodyPr/>
          <a:lstStyle>
            <a:lvl1pPr marL="227013" indent="-227013">
              <a:defRPr lang="en-US" sz="1800" b="1" kern="1200" dirty="0" smtClean="0">
                <a:solidFill>
                  <a:srgbClr val="2B353B"/>
                </a:solidFill>
                <a:latin typeface="Arial"/>
                <a:ea typeface="+mn-ea"/>
                <a:cs typeface="Arial"/>
              </a:defRPr>
            </a:lvl1pPr>
            <a:lvl2pPr marL="460375" indent="-233363">
              <a:buFont typeface="Wingdings" panose="05000000000000000000" pitchFamily="2" charset="2"/>
              <a:buChar char="§"/>
              <a:defRPr lang="en-US" sz="1600" b="1" kern="1200" dirty="0" smtClean="0">
                <a:solidFill>
                  <a:srgbClr val="2B353B"/>
                </a:solidFill>
                <a:latin typeface="Arial"/>
                <a:ea typeface="+mn-ea"/>
                <a:cs typeface="Arial"/>
              </a:defRPr>
            </a:lvl2pPr>
            <a:lvl3pPr marL="687388" indent="-227013">
              <a:defRPr lang="en-US" sz="1600" kern="1200" dirty="0" smtClean="0">
                <a:solidFill>
                  <a:srgbClr val="2B353B"/>
                </a:solidFill>
                <a:latin typeface="Arial"/>
                <a:ea typeface="+mn-ea"/>
                <a:cs typeface="Arial"/>
              </a:defRPr>
            </a:lvl3pPr>
            <a:lvl4pPr marL="914400" indent="-227013">
              <a:buFont typeface="Wingdings" panose="05000000000000000000" pitchFamily="2" charset="2"/>
              <a:buChar char="§"/>
              <a:defRPr lang="en-US" sz="1400" b="1" kern="1200" dirty="0" smtClean="0">
                <a:solidFill>
                  <a:srgbClr val="2B353B"/>
                </a:solidFill>
                <a:latin typeface="Arial"/>
                <a:ea typeface="+mn-ea"/>
                <a:cs typeface="Arial"/>
              </a:defRPr>
            </a:lvl4pPr>
            <a:lvl5pPr marL="1141413" indent="-227013">
              <a:buFont typeface="Arial" panose="020B0604020202020204" pitchFamily="34" charset="0"/>
              <a:buChar char="•"/>
              <a:defRPr lang="en-US" sz="1400" kern="1200" dirty="0">
                <a:solidFill>
                  <a:srgbClr val="2B353B"/>
                </a:solidFill>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78026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917835"/>
            <a:ext cx="9144000" cy="231951"/>
          </a:xfrm>
          <a:prstGeom prst="rect">
            <a:avLst/>
          </a:prstGeom>
          <a:solidFill>
            <a:srgbClr val="54449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 name="TextBox 21"/>
          <p:cNvSpPr txBox="1"/>
          <p:nvPr/>
        </p:nvSpPr>
        <p:spPr>
          <a:xfrm>
            <a:off x="3734" y="4927128"/>
            <a:ext cx="1736013" cy="215444"/>
          </a:xfrm>
          <a:prstGeom prst="rect">
            <a:avLst/>
          </a:prstGeom>
          <a:noFill/>
        </p:spPr>
        <p:txBody>
          <a:bodyPr wrap="square" rtlCol="0">
            <a:spAutoFit/>
          </a:bodyPr>
          <a:lstStyle/>
          <a:p>
            <a:r>
              <a:rPr lang="en-US" sz="800" dirty="0" smtClean="0">
                <a:solidFill>
                  <a:prstClr val="white"/>
                </a:solidFill>
                <a:latin typeface="Arial" panose="020B0604020202020204" pitchFamily="34" charset="0"/>
                <a:cs typeface="Arial" panose="020B0604020202020204" pitchFamily="34" charset="0"/>
              </a:rPr>
              <a:t>UNCLASSIFIED</a:t>
            </a:r>
            <a:endParaRPr lang="en-US" sz="800" dirty="0">
              <a:solidFill>
                <a:prstClr val="white"/>
              </a:solidFill>
              <a:latin typeface="Arial" panose="020B0604020202020204" pitchFamily="34" charset="0"/>
              <a:cs typeface="Arial" panose="020B0604020202020204" pitchFamily="34" charset="0"/>
            </a:endParaRPr>
          </a:p>
        </p:txBody>
      </p:sp>
      <p:sp>
        <p:nvSpPr>
          <p:cNvPr id="3" name="TextBox 2"/>
          <p:cNvSpPr txBox="1"/>
          <p:nvPr userDrawn="1"/>
        </p:nvSpPr>
        <p:spPr>
          <a:xfrm>
            <a:off x="8670265" y="4926088"/>
            <a:ext cx="309700" cy="215444"/>
          </a:xfrm>
          <a:prstGeom prst="rect">
            <a:avLst/>
          </a:prstGeom>
          <a:noFill/>
        </p:spPr>
        <p:txBody>
          <a:bodyPr wrap="none" rtlCol="0">
            <a:spAutoFit/>
          </a:bodyPr>
          <a:lstStyle/>
          <a:p>
            <a:fld id="{07CC08AF-CD2F-4FB6-81F8-8A28022920BC}" type="slidenum">
              <a:rPr lang="en-US" sz="800" smtClean="0">
                <a:solidFill>
                  <a:schemeClr val="bg1"/>
                </a:solidFill>
                <a:latin typeface="Arial" panose="020B0604020202020204" pitchFamily="34" charset="0"/>
                <a:cs typeface="Arial" panose="020B0604020202020204" pitchFamily="34" charset="0"/>
              </a:rPr>
              <a:t>‹#›</a:t>
            </a:fld>
            <a:endParaRPr lang="en-US" sz="800" dirty="0">
              <a:solidFill>
                <a:schemeClr val="bg1"/>
              </a:solidFill>
              <a:latin typeface="Arial" panose="020B0604020202020204" pitchFamily="34" charset="0"/>
              <a:cs typeface="Arial" panose="020B0604020202020204" pitchFamily="34" charset="0"/>
            </a:endParaRPr>
          </a:p>
        </p:txBody>
      </p:sp>
      <p:sp>
        <p:nvSpPr>
          <p:cNvPr id="5" name="TextBox 4"/>
          <p:cNvSpPr txBox="1"/>
          <p:nvPr userDrawn="1"/>
        </p:nvSpPr>
        <p:spPr>
          <a:xfrm>
            <a:off x="7160087" y="-40057"/>
            <a:ext cx="1968186"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2B353B"/>
                </a:solidFill>
                <a:effectLst/>
                <a:uLnTx/>
                <a:uFillTx/>
                <a:latin typeface="Arial" panose="020B0604020202020204" pitchFamily="34" charset="0"/>
                <a:cs typeface="Arial" panose="020B0604020202020204" pitchFamily="34" charset="0"/>
              </a:rPr>
              <a:t>UNCLASSIFIED</a:t>
            </a:r>
            <a:endPar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85293"/>
      </p:ext>
    </p:extLst>
  </p:cSld>
  <p:clrMap bg1="lt1" tx1="dk1" bg2="lt2" tx2="dk2" accent1="accent1" accent2="accent2" accent3="accent3" accent4="accent4" accent5="accent5" accent6="accent6" hlink="hlink" folHlink="folHlink"/>
  <p:sldLayoutIdLst>
    <p:sldLayoutId id="2147483655" r:id="rId1"/>
    <p:sldLayoutId id="2147483672" r:id="rId2"/>
    <p:sldLayoutId id="2147483673" r:id="rId3"/>
    <p:sldLayoutId id="2147483694" r:id="rId4"/>
    <p:sldLayoutId id="2147483674" r:id="rId5"/>
    <p:sldLayoutId id="2147483681" r:id="rId6"/>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917835"/>
            <a:ext cx="9144000" cy="231951"/>
          </a:xfrm>
          <a:prstGeom prst="rect">
            <a:avLst/>
          </a:prstGeom>
          <a:solidFill>
            <a:srgbClr val="54449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 name="TextBox 5"/>
          <p:cNvSpPr txBox="1"/>
          <p:nvPr/>
        </p:nvSpPr>
        <p:spPr>
          <a:xfrm>
            <a:off x="3734" y="4927128"/>
            <a:ext cx="1736013" cy="215444"/>
          </a:xfrm>
          <a:prstGeom prst="rect">
            <a:avLst/>
          </a:prstGeom>
          <a:noFill/>
        </p:spPr>
        <p:txBody>
          <a:bodyPr wrap="square" rtlCol="0">
            <a:spAutoFit/>
          </a:bodyPr>
          <a:lstStyle/>
          <a:p>
            <a:r>
              <a:rPr lang="en-US" sz="800" dirty="0" smtClean="0">
                <a:solidFill>
                  <a:prstClr val="white"/>
                </a:solidFill>
                <a:latin typeface="Arial" panose="020B0604020202020204" pitchFamily="34" charset="0"/>
                <a:cs typeface="Arial" panose="020B0604020202020204" pitchFamily="34" charset="0"/>
              </a:rPr>
              <a:t>FOR OFFICIAL USE ONLY</a:t>
            </a:r>
            <a:endParaRPr lang="en-US" sz="800" dirty="0">
              <a:solidFill>
                <a:prstClr val="white"/>
              </a:solidFill>
              <a:latin typeface="Arial" panose="020B0604020202020204" pitchFamily="34" charset="0"/>
              <a:cs typeface="Arial" panose="020B0604020202020204" pitchFamily="34" charset="0"/>
            </a:endParaRPr>
          </a:p>
        </p:txBody>
      </p:sp>
      <p:sp>
        <p:nvSpPr>
          <p:cNvPr id="8" name="TextBox 7"/>
          <p:cNvSpPr txBox="1"/>
          <p:nvPr userDrawn="1"/>
        </p:nvSpPr>
        <p:spPr>
          <a:xfrm>
            <a:off x="8670265" y="4926088"/>
            <a:ext cx="309700" cy="215444"/>
          </a:xfrm>
          <a:prstGeom prst="rect">
            <a:avLst/>
          </a:prstGeom>
          <a:noFill/>
        </p:spPr>
        <p:txBody>
          <a:bodyPr wrap="none" rtlCol="0">
            <a:spAutoFit/>
          </a:bodyPr>
          <a:lstStyle/>
          <a:p>
            <a:fld id="{07CC08AF-CD2F-4FB6-81F8-8A28022920BC}" type="slidenum">
              <a:rPr lang="en-US" sz="800" smtClean="0">
                <a:solidFill>
                  <a:schemeClr val="bg1"/>
                </a:solidFill>
                <a:latin typeface="Arial" panose="020B0604020202020204" pitchFamily="34" charset="0"/>
                <a:cs typeface="Arial" panose="020B0604020202020204" pitchFamily="34" charset="0"/>
              </a:rPr>
              <a:t>‹#›</a:t>
            </a:fld>
            <a:endParaRPr lang="en-US" sz="800" dirty="0">
              <a:solidFill>
                <a:schemeClr val="bg1"/>
              </a:solidFill>
              <a:latin typeface="Arial" panose="020B0604020202020204" pitchFamily="34" charset="0"/>
              <a:cs typeface="Arial" panose="020B0604020202020204" pitchFamily="34" charset="0"/>
            </a:endParaRPr>
          </a:p>
        </p:txBody>
      </p:sp>
      <p:sp>
        <p:nvSpPr>
          <p:cNvPr id="5" name="TextBox 4"/>
          <p:cNvSpPr txBox="1"/>
          <p:nvPr userDrawn="1"/>
        </p:nvSpPr>
        <p:spPr>
          <a:xfrm>
            <a:off x="7160087" y="-40057"/>
            <a:ext cx="1968186"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2B353B"/>
                </a:solidFill>
                <a:effectLst/>
                <a:uLnTx/>
                <a:uFillTx/>
                <a:latin typeface="Arial" panose="020B0604020202020204" pitchFamily="34" charset="0"/>
                <a:cs typeface="Arial" panose="020B0604020202020204" pitchFamily="34" charset="0"/>
              </a:rPr>
              <a:t>FOR OFFICIAL USE ONLY</a:t>
            </a:r>
            <a:endPar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444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95" r:id="rId4"/>
    <p:sldLayoutId id="2147483686" r:id="rId5"/>
    <p:sldLayoutId id="2147483687"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917835"/>
            <a:ext cx="9144000" cy="231951"/>
          </a:xfrm>
          <a:prstGeom prst="rect">
            <a:avLst/>
          </a:prstGeom>
          <a:solidFill>
            <a:srgbClr val="54449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 name="TextBox 7"/>
          <p:cNvSpPr txBox="1"/>
          <p:nvPr/>
        </p:nvSpPr>
        <p:spPr>
          <a:xfrm>
            <a:off x="3733" y="4927128"/>
            <a:ext cx="2577541" cy="215444"/>
          </a:xfrm>
          <a:prstGeom prst="rect">
            <a:avLst/>
          </a:prstGeom>
          <a:noFill/>
        </p:spPr>
        <p:txBody>
          <a:bodyPr wrap="square" rtlCol="0">
            <a:spAutoFit/>
          </a:bodyPr>
          <a:lstStyle/>
          <a:p>
            <a:r>
              <a:rPr lang="en-US" sz="800" dirty="0" smtClean="0">
                <a:solidFill>
                  <a:prstClr val="white"/>
                </a:solidFill>
                <a:latin typeface="Arial" panose="020B0604020202020204" pitchFamily="34" charset="0"/>
                <a:cs typeface="Arial" panose="020B0604020202020204" pitchFamily="34" charset="0"/>
              </a:rPr>
              <a:t>CONTRACT /  ACQUISITION</a:t>
            </a:r>
            <a:r>
              <a:rPr lang="en-US" sz="800" baseline="0" dirty="0" smtClean="0">
                <a:solidFill>
                  <a:prstClr val="white"/>
                </a:solidFill>
                <a:latin typeface="Arial" panose="020B0604020202020204" pitchFamily="34" charset="0"/>
                <a:cs typeface="Arial" panose="020B0604020202020204" pitchFamily="34" charset="0"/>
              </a:rPr>
              <a:t> </a:t>
            </a:r>
            <a:r>
              <a:rPr lang="en-US" sz="800" dirty="0" smtClean="0">
                <a:solidFill>
                  <a:prstClr val="white"/>
                </a:solidFill>
                <a:latin typeface="Arial" panose="020B0604020202020204" pitchFamily="34" charset="0"/>
                <a:cs typeface="Arial" panose="020B0604020202020204" pitchFamily="34" charset="0"/>
              </a:rPr>
              <a:t>SENSITIVE /  FOUO</a:t>
            </a:r>
            <a:endParaRPr lang="en-US" sz="800" dirty="0">
              <a:solidFill>
                <a:prstClr val="white"/>
              </a:solidFill>
              <a:latin typeface="Arial" panose="020B0604020202020204" pitchFamily="34" charset="0"/>
              <a:cs typeface="Arial" panose="020B0604020202020204" pitchFamily="34" charset="0"/>
            </a:endParaRPr>
          </a:p>
        </p:txBody>
      </p:sp>
      <p:sp>
        <p:nvSpPr>
          <p:cNvPr id="6" name="TextBox 5"/>
          <p:cNvSpPr txBox="1"/>
          <p:nvPr userDrawn="1"/>
        </p:nvSpPr>
        <p:spPr>
          <a:xfrm>
            <a:off x="8670265" y="4926088"/>
            <a:ext cx="309700" cy="215444"/>
          </a:xfrm>
          <a:prstGeom prst="rect">
            <a:avLst/>
          </a:prstGeom>
          <a:noFill/>
        </p:spPr>
        <p:txBody>
          <a:bodyPr wrap="none" rtlCol="0">
            <a:spAutoFit/>
          </a:bodyPr>
          <a:lstStyle/>
          <a:p>
            <a:fld id="{07CC08AF-CD2F-4FB6-81F8-8A28022920BC}" type="slidenum">
              <a:rPr lang="en-US" sz="800" smtClean="0">
                <a:solidFill>
                  <a:schemeClr val="bg1"/>
                </a:solidFill>
                <a:latin typeface="Arial" panose="020B0604020202020204" pitchFamily="34" charset="0"/>
                <a:cs typeface="Arial" panose="020B0604020202020204" pitchFamily="34" charset="0"/>
              </a:rPr>
              <a:t>‹#›</a:t>
            </a:fld>
            <a:endParaRPr lang="en-US" sz="800" dirty="0">
              <a:solidFill>
                <a:schemeClr val="bg1"/>
              </a:solidFill>
              <a:latin typeface="Arial" panose="020B0604020202020204" pitchFamily="34" charset="0"/>
              <a:cs typeface="Arial" panose="020B0604020202020204" pitchFamily="34" charset="0"/>
            </a:endParaRPr>
          </a:p>
        </p:txBody>
      </p:sp>
      <p:sp>
        <p:nvSpPr>
          <p:cNvPr id="5" name="TextBox 4"/>
          <p:cNvSpPr txBox="1"/>
          <p:nvPr userDrawn="1"/>
        </p:nvSpPr>
        <p:spPr>
          <a:xfrm>
            <a:off x="6524626" y="-40057"/>
            <a:ext cx="2603648"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algn="r"/>
            <a:r>
              <a:rPr lang="en-US" dirty="0" smtClean="0">
                <a:solidFill>
                  <a:srgbClr val="2B353B"/>
                </a:solidFill>
              </a:rPr>
              <a:t>CONTRACT / ACQUISITION SENSITIVE /  FOUO</a:t>
            </a:r>
            <a:endParaRPr lang="en-US" dirty="0">
              <a:solidFill>
                <a:srgbClr val="2B353B"/>
              </a:solidFill>
            </a:endParaRPr>
          </a:p>
        </p:txBody>
      </p:sp>
    </p:spTree>
    <p:extLst>
      <p:ext uri="{BB962C8B-B14F-4D97-AF65-F5344CB8AC3E}">
        <p14:creationId xmlns:p14="http://schemas.microsoft.com/office/powerpoint/2010/main" val="30468600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6" r:id="rId4"/>
    <p:sldLayoutId id="2147483692" r:id="rId5"/>
    <p:sldLayoutId id="2147483693"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8.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Title 10"/>
          <p:cNvSpPr>
            <a:spLocks noGrp="1"/>
          </p:cNvSpPr>
          <p:nvPr/>
        </p:nvSpPr>
        <p:spPr>
          <a:xfrm>
            <a:off x="-337640" y="1301985"/>
            <a:ext cx="7391400" cy="704088"/>
          </a:xfrm>
          <a:prstGeom prst="rect">
            <a:avLst/>
          </a:prstGeom>
        </p:spPr>
        <p:txBody>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endParaRPr lang="en-US" kern="1200" dirty="0"/>
          </a:p>
        </p:txBody>
      </p:sp>
      <p:sp>
        <p:nvSpPr>
          <p:cNvPr id="61" name="Rectangle 60"/>
          <p:cNvSpPr/>
          <p:nvPr/>
        </p:nvSpPr>
        <p:spPr>
          <a:xfrm>
            <a:off x="0" y="4917835"/>
            <a:ext cx="9144000" cy="231951"/>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itle 4"/>
          <p:cNvSpPr txBox="1">
            <a:spLocks/>
          </p:cNvSpPr>
          <p:nvPr/>
        </p:nvSpPr>
        <p:spPr>
          <a:xfrm>
            <a:off x="3355879" y="4929988"/>
            <a:ext cx="2432676" cy="1950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smtClean="0">
                <a:solidFill>
                  <a:schemeClr val="bg1"/>
                </a:solidFill>
                <a:latin typeface="Franklin Gothic Medium"/>
                <a:cs typeface="Franklin Gothic Medium"/>
              </a:rPr>
              <a:t>UNITED IN SERVICE TO OUR NATION</a:t>
            </a:r>
            <a:endParaRPr lang="en-US" sz="1100" dirty="0">
              <a:solidFill>
                <a:schemeClr val="bg1"/>
              </a:solidFill>
              <a:latin typeface="Franklin Gothic Medium"/>
              <a:cs typeface="Franklin Gothic Medium"/>
            </a:endParaRPr>
          </a:p>
        </p:txBody>
      </p:sp>
      <p:sp>
        <p:nvSpPr>
          <p:cNvPr id="21" name="TextBox 20"/>
          <p:cNvSpPr txBox="1"/>
          <p:nvPr/>
        </p:nvSpPr>
        <p:spPr>
          <a:xfrm>
            <a:off x="3734" y="4927128"/>
            <a:ext cx="1736013" cy="215444"/>
          </a:xfrm>
          <a:prstGeom prst="rect">
            <a:avLst/>
          </a:prstGeom>
          <a:noFill/>
        </p:spPr>
        <p:txBody>
          <a:bodyPr wrap="square" rtlCol="0">
            <a:spAutoFit/>
          </a:bodyPr>
          <a:lstStyle/>
          <a:p>
            <a:pPr algn="l"/>
            <a:r>
              <a:rPr lang="en-US" sz="800" dirty="0" smtClean="0">
                <a:solidFill>
                  <a:schemeClr val="bg1"/>
                </a:solidFill>
                <a:latin typeface="Arial" panose="020B0604020202020204" pitchFamily="34" charset="0"/>
                <a:cs typeface="Arial" panose="020B0604020202020204" pitchFamily="34" charset="0"/>
              </a:rPr>
              <a:t>UNCLASSIFIED</a:t>
            </a:r>
            <a:endParaRPr lang="en-US" sz="8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7160087" y="-40057"/>
            <a:ext cx="1968186"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algn="r"/>
            <a:r>
              <a:rPr lang="en-US" dirty="0" smtClean="0">
                <a:solidFill>
                  <a:srgbClr val="2B353B"/>
                </a:solidFill>
              </a:rPr>
              <a:t>UNCLASSIFIED</a:t>
            </a:r>
            <a:endParaRPr lang="en-US" dirty="0">
              <a:solidFill>
                <a:srgbClr val="2B353B"/>
              </a:solidFill>
            </a:endParaRPr>
          </a:p>
        </p:txBody>
      </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668" y="203494"/>
            <a:ext cx="1423079" cy="660726"/>
          </a:xfrm>
          <a:prstGeom prst="rect">
            <a:avLst/>
          </a:prstGeom>
        </p:spPr>
      </p:pic>
      <p:sp>
        <p:nvSpPr>
          <p:cNvPr id="8" name="Text Placeholder 7"/>
          <p:cNvSpPr>
            <a:spLocks noGrp="1"/>
          </p:cNvSpPr>
          <p:nvPr>
            <p:ph type="body" sz="quarter" idx="10"/>
          </p:nvPr>
        </p:nvSpPr>
        <p:spPr>
          <a:xfrm>
            <a:off x="2547712" y="2200218"/>
            <a:ext cx="6197145" cy="703263"/>
          </a:xfrm>
        </p:spPr>
        <p:txBody>
          <a:bodyPr/>
          <a:lstStyle/>
          <a:p>
            <a:r>
              <a:rPr lang="en-US" sz="2800" dirty="0" smtClean="0"/>
              <a:t>Global Combat Support System-Joint</a:t>
            </a:r>
            <a:endParaRPr lang="en-US" sz="2800" dirty="0"/>
          </a:p>
        </p:txBody>
      </p:sp>
      <p:sp>
        <p:nvSpPr>
          <p:cNvPr id="9" name="Text Placeholder 8"/>
          <p:cNvSpPr>
            <a:spLocks noGrp="1"/>
          </p:cNvSpPr>
          <p:nvPr>
            <p:ph type="body" sz="quarter" idx="11"/>
          </p:nvPr>
        </p:nvSpPr>
        <p:spPr>
          <a:xfrm>
            <a:off x="2547712" y="1636940"/>
            <a:ext cx="4665923" cy="471488"/>
          </a:xfrm>
        </p:spPr>
        <p:txBody>
          <a:bodyPr/>
          <a:lstStyle/>
          <a:p>
            <a:r>
              <a:rPr lang="en-US" sz="3600" dirty="0" smtClean="0"/>
              <a:t>Overview Briefing</a:t>
            </a:r>
            <a:endParaRPr lang="en-US" sz="3600" dirty="0"/>
          </a:p>
        </p:txBody>
      </p:sp>
    </p:spTree>
    <p:extLst>
      <p:ext uri="{BB962C8B-B14F-4D97-AF65-F5344CB8AC3E}">
        <p14:creationId xmlns:p14="http://schemas.microsoft.com/office/powerpoint/2010/main" val="97050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46166" y="1058304"/>
          <a:ext cx="8275319" cy="3792370"/>
        </p:xfrm>
        <a:graphic>
          <a:graphicData uri="http://schemas.openxmlformats.org/drawingml/2006/table">
            <a:tbl>
              <a:tblPr firstRow="1" bandRow="1">
                <a:tableStyleId>{5C22544A-7EE6-4342-B048-85BDC9FD1C3A}</a:tableStyleId>
              </a:tblPr>
              <a:tblGrid>
                <a:gridCol w="644695"/>
                <a:gridCol w="1232578"/>
                <a:gridCol w="5000321"/>
                <a:gridCol w="1397725"/>
              </a:tblGrid>
              <a:tr h="285749">
                <a:tc gridSpan="2">
                  <a:txBody>
                    <a:bodyPr/>
                    <a:lstStyle/>
                    <a:p>
                      <a:pPr algn="ctr"/>
                      <a:r>
                        <a:rPr lang="en-US" sz="1200" dirty="0" smtClean="0">
                          <a:solidFill>
                            <a:schemeClr val="tx1"/>
                          </a:solidFill>
                        </a:rPr>
                        <a:t>Item</a:t>
                      </a:r>
                      <a:endParaRPr lang="en-US" sz="12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Capability Description</a:t>
                      </a:r>
                      <a:endParaRPr lang="en-US"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Source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530">
                <a:tc>
                  <a:txBody>
                    <a:bodyPr/>
                    <a:lstStyle/>
                    <a:p>
                      <a:pPr algn="l"/>
                      <a:endParaRPr lang="en-US"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TTP - Sustainment</a:t>
                      </a:r>
                      <a:endParaRPr lang="en-US" sz="1100" b="1"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rPr>
                        <a:t>Displays</a:t>
                      </a:r>
                      <a:r>
                        <a:rPr lang="en-US" sz="1100" baseline="0" dirty="0" smtClean="0">
                          <a:solidFill>
                            <a:schemeClr val="tx1"/>
                          </a:solidFill>
                        </a:rPr>
                        <a:t> all Sustainment PAX and Cargo by Unscheduled and Scheduled.  Includes HAZMAT codes and STONs.</a:t>
                      </a:r>
                      <a:endParaRPr lang="en-US" sz="11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rPr>
                        <a:t>IGC Web Services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1703">
                <a:tc>
                  <a:txBody>
                    <a:bodyPr/>
                    <a:lstStyle/>
                    <a:p>
                      <a:pPr algn="l"/>
                      <a:endParaRPr lang="en-US"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1" dirty="0" smtClean="0">
                          <a:solidFill>
                            <a:schemeClr val="tx1"/>
                          </a:solidFill>
                        </a:rPr>
                        <a:t>TTP – </a:t>
                      </a:r>
                    </a:p>
                    <a:p>
                      <a:pPr algn="ctr"/>
                      <a:r>
                        <a:rPr lang="en-US" sz="1100" b="1" dirty="0" smtClean="0">
                          <a:solidFill>
                            <a:schemeClr val="tx1"/>
                          </a:solidFill>
                        </a:rPr>
                        <a:t>Unit Move</a:t>
                      </a:r>
                      <a:endParaRPr lang="en-US" sz="1100" b="1"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rPr>
                        <a:t>Displays</a:t>
                      </a:r>
                      <a:r>
                        <a:rPr lang="en-US" sz="1100" b="0" baseline="0" dirty="0" smtClean="0">
                          <a:solidFill>
                            <a:schemeClr val="tx1"/>
                          </a:solidFill>
                        </a:rPr>
                        <a:t> all Unit Moves by OPLAN ID and ULN. Includes Unscheduled and Scheduled PAX and Cargo.</a:t>
                      </a:r>
                      <a:endParaRPr lang="en-US"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rPr>
                        <a:t>IGC</a:t>
                      </a:r>
                      <a:r>
                        <a:rPr lang="en-US" sz="1100" b="0" baseline="0" dirty="0" smtClean="0">
                          <a:solidFill>
                            <a:schemeClr val="tx1"/>
                          </a:solidFill>
                        </a:rPr>
                        <a:t> Web Services</a:t>
                      </a:r>
                      <a:endParaRPr lang="en-US" sz="1100" b="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1703">
                <a:tc>
                  <a:txBody>
                    <a:bodyPr/>
                    <a:lstStyle/>
                    <a:p>
                      <a:pPr algn="l"/>
                      <a:endParaRPr lang="en-US"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Cargo</a:t>
                      </a:r>
                      <a:r>
                        <a:rPr lang="en-US" sz="1100" b="1" baseline="0" dirty="0" smtClean="0">
                          <a:solidFill>
                            <a:schemeClr val="tx1"/>
                          </a:solidFill>
                          <a:latin typeface="+mn-lt"/>
                        </a:rPr>
                        <a:t> Movement</a:t>
                      </a:r>
                      <a:endParaRPr lang="en-US" sz="110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kern="1200" dirty="0" smtClean="0">
                          <a:solidFill>
                            <a:schemeClr val="tx1"/>
                          </a:solidFill>
                          <a:latin typeface="+mn-lt"/>
                          <a:ea typeface="+mn-ea"/>
                          <a:cs typeface="+mn-cs"/>
                        </a:rPr>
                        <a:t>Displays</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Retrograde distribution (Afghanistan</a:t>
                      </a:r>
                      <a:r>
                        <a:rPr lang="en-US" sz="1100" kern="1200" baseline="0" dirty="0" smtClean="0">
                          <a:solidFill>
                            <a:schemeClr val="tx1"/>
                          </a:solidFill>
                          <a:latin typeface="+mn-lt"/>
                          <a:ea typeface="+mn-ea"/>
                          <a:cs typeface="+mn-cs"/>
                        </a:rPr>
                        <a:t> only) </a:t>
                      </a:r>
                      <a:r>
                        <a:rPr lang="en-US" sz="1100" kern="1200" dirty="0" smtClean="0">
                          <a:solidFill>
                            <a:schemeClr val="tx1"/>
                          </a:solidFill>
                          <a:latin typeface="+mn-lt"/>
                          <a:ea typeface="+mn-ea"/>
                          <a:cs typeface="+mn-cs"/>
                        </a:rPr>
                        <a:t> including</a:t>
                      </a:r>
                      <a:r>
                        <a:rPr lang="en-US" sz="1100" kern="1200" baseline="0" dirty="0" smtClean="0">
                          <a:solidFill>
                            <a:schemeClr val="tx1"/>
                          </a:solidFill>
                          <a:latin typeface="+mn-lt"/>
                          <a:ea typeface="+mn-ea"/>
                          <a:cs typeface="+mn-cs"/>
                        </a:rPr>
                        <a:t> RPADs and TCNs.  A</a:t>
                      </a:r>
                      <a:r>
                        <a:rPr lang="en-US" sz="1100" kern="1200" dirty="0" smtClean="0">
                          <a:solidFill>
                            <a:schemeClr val="tx1"/>
                          </a:solidFill>
                          <a:latin typeface="+mn-lt"/>
                          <a:ea typeface="+mn-ea"/>
                          <a:cs typeface="+mn-cs"/>
                        </a:rPr>
                        <a:t>dditional data from  Army’s LIW</a:t>
                      </a:r>
                      <a:r>
                        <a:rPr lang="en-US" sz="1100" kern="1200" baseline="0" dirty="0" smtClean="0">
                          <a:solidFill>
                            <a:schemeClr val="tx1"/>
                          </a:solidFill>
                          <a:latin typeface="+mn-lt"/>
                          <a:ea typeface="+mn-ea"/>
                          <a:cs typeface="+mn-cs"/>
                        </a:rPr>
                        <a:t> (NIPR only) is included.  Develop in conjunction with TRANSCOM</a:t>
                      </a:r>
                      <a:endParaRPr lang="en-US" sz="11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mn-lt"/>
                        </a:rPr>
                        <a:t>IGC Web Services</a:t>
                      </a:r>
                      <a:endParaRPr lang="en-US" sz="1100" b="0" baseline="0" dirty="0" smtClean="0">
                        <a:solidFill>
                          <a:schemeClr val="tx1"/>
                        </a:solidFill>
                        <a:latin typeface="+mn-lt"/>
                      </a:endParaRPr>
                    </a:p>
                    <a:p>
                      <a:r>
                        <a:rPr lang="en-US" sz="1100" baseline="0" dirty="0" smtClean="0">
                          <a:solidFill>
                            <a:schemeClr val="tx1"/>
                          </a:solidFill>
                          <a:latin typeface="+mn-lt"/>
                        </a:rPr>
                        <a:t>LIW (Army)</a:t>
                      </a:r>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9045">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Unit Details</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Displays</a:t>
                      </a:r>
                      <a:r>
                        <a:rPr lang="en-US" sz="1100" baseline="0" dirty="0" smtClean="0">
                          <a:solidFill>
                            <a:schemeClr val="tx1"/>
                          </a:solidFill>
                          <a:latin typeface="+mn-lt"/>
                        </a:rPr>
                        <a:t> Unit Information including General data, Location data,  Readiness, Equipment, Personnel, and OPLANS (JOPES users only).</a:t>
                      </a:r>
                      <a:endParaRPr lang="en-US" sz="11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fontAlgn="t"/>
                      <a:r>
                        <a:rPr lang="en-US" sz="1100" dirty="0" smtClean="0">
                          <a:solidFill>
                            <a:schemeClr val="tx1"/>
                          </a:solidFill>
                        </a:rPr>
                        <a:t>GSORTS</a:t>
                      </a:r>
                    </a:p>
                    <a:p>
                      <a:pPr lvl="0" fontAlgn="t"/>
                      <a:r>
                        <a:rPr lang="en-US" sz="1100" dirty="0" smtClean="0">
                          <a:solidFill>
                            <a:schemeClr val="tx1"/>
                          </a:solidFill>
                        </a:rPr>
                        <a:t>(DRRS when Fielded) </a:t>
                      </a:r>
                    </a:p>
                    <a:p>
                      <a:pPr lvl="0" fontAlgn="t"/>
                      <a:r>
                        <a:rPr lang="en-US" sz="1100" dirty="0" smtClean="0">
                          <a:solidFill>
                            <a:schemeClr val="tx1"/>
                          </a:solidFill>
                        </a:rPr>
                        <a:t>JOPES</a:t>
                      </a:r>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080">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Requisition</a:t>
                      </a:r>
                      <a:r>
                        <a:rPr lang="en-US" sz="1100" b="1" baseline="0" dirty="0" smtClean="0">
                          <a:solidFill>
                            <a:schemeClr val="tx1"/>
                          </a:solidFill>
                          <a:latin typeface="+mn-lt"/>
                        </a:rPr>
                        <a:t> / Document Summary</a:t>
                      </a:r>
                      <a:endParaRPr lang="en-US" sz="140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smtClean="0">
                          <a:solidFill>
                            <a:schemeClr val="tx1"/>
                          </a:solidFill>
                        </a:rPr>
                        <a:t>Displays</a:t>
                      </a:r>
                      <a:r>
                        <a:rPr lang="en-US" sz="1100" baseline="0" dirty="0" smtClean="0">
                          <a:solidFill>
                            <a:schemeClr val="tx1"/>
                          </a:solidFill>
                        </a:rPr>
                        <a:t> Requisition or Document Numbers for a DODAAC, or NSN/LSN/PN by last status date. Filters include COCOMs and Priority Codes.  Requisition and Document Numbers individually are synchronized with the Details portion of widget.</a:t>
                      </a:r>
                      <a:endParaRPr lang="en-US" sz="11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rPr>
                        <a:t>IGC Web Services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080">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Requisition</a:t>
                      </a:r>
                      <a:r>
                        <a:rPr lang="en-US" sz="1100" b="1" baseline="0" dirty="0" smtClean="0">
                          <a:solidFill>
                            <a:schemeClr val="tx1"/>
                          </a:solidFill>
                          <a:latin typeface="+mn-lt"/>
                        </a:rPr>
                        <a:t> / Document  Details</a:t>
                      </a:r>
                      <a:r>
                        <a:rPr lang="en-US" sz="1100" b="1" i="0" u="none" strike="noStrike" kern="1200" dirty="0" smtClean="0">
                          <a:solidFill>
                            <a:schemeClr val="tx1"/>
                          </a:solidFill>
                          <a:latin typeface="+mn-lt"/>
                        </a:rPr>
                        <a:t>  </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Displays</a:t>
                      </a:r>
                      <a:r>
                        <a:rPr lang="en-US" sz="1100" baseline="0" dirty="0" smtClean="0">
                          <a:solidFill>
                            <a:schemeClr val="tx1"/>
                          </a:solidFill>
                        </a:rPr>
                        <a:t> all transactions in status date order for a single Requisition or Document Number. Displays History, Last Status, and Shipment Status. Filters include Priority Codes and Suffix.  TCNs shown on DICs of AS_ are hyper-linked to Cargo and Cargo Contents widgets.</a:t>
                      </a:r>
                      <a:endParaRPr lang="en-US" sz="11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dirty="0" smtClean="0">
                          <a:solidFill>
                            <a:schemeClr val="tx1"/>
                          </a:solidFill>
                        </a:rPr>
                        <a:t>IGC Web Services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4" name="Picture 8" descr="image014"/>
          <p:cNvPicPr>
            <a:picLocks noChangeAspect="1" noChangeArrowheads="1"/>
          </p:cNvPicPr>
          <p:nvPr/>
        </p:nvPicPr>
        <p:blipFill>
          <a:blip r:embed="rId2" cstate="print"/>
          <a:srcRect/>
          <a:stretch>
            <a:fillRect/>
          </a:stretch>
        </p:blipFill>
        <p:spPr bwMode="auto">
          <a:xfrm>
            <a:off x="460366" y="3068140"/>
            <a:ext cx="457200" cy="400050"/>
          </a:xfrm>
          <a:prstGeom prst="rect">
            <a:avLst/>
          </a:prstGeom>
          <a:noFill/>
          <a:ln w="12700">
            <a:solidFill>
              <a:schemeClr val="tx1"/>
            </a:solidFill>
            <a:miter lim="800000"/>
            <a:headEnd/>
            <a:tailEnd/>
          </a:ln>
        </p:spPr>
      </p:pic>
      <p:pic>
        <p:nvPicPr>
          <p:cNvPr id="5" name="Picture 11" descr="C:\Users\fulchwo\Documents\0 Temp\ICONS\Icons\icn_widget_requisitionDocSumma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66" y="3657124"/>
            <a:ext cx="457200" cy="4184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11" descr="C:\Users\fulchwo\Documents\0 Temp\ICONS\Icons\icn_widget_requisitionDocSumma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66" y="4324960"/>
            <a:ext cx="457200" cy="4184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50" descr="C:\Users\fulchwo\Documents\0 Temp\ICONS\Icons\icn_widget_cargoMoveRepo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66" y="2520394"/>
            <a:ext cx="457200" cy="4154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2" descr="C:\Users\fulchwo\AppData\Local\Microsoft\Windows\Temporary Internet Files\Content.Outlook\71WI0QL5\icn_widget_ttp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66" y="1369971"/>
            <a:ext cx="457200" cy="457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C:\Users\fulchwo\AppData\Local\Microsoft\Windows\Temporary Internet Files\Content.Outlook\71WI0QL5\icn_widget_ttp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66" y="1930038"/>
            <a:ext cx="457200" cy="457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 Placeholder 1"/>
          <p:cNvSpPr>
            <a:spLocks noGrp="1"/>
          </p:cNvSpPr>
          <p:nvPr>
            <p:ph type="body" sz="quarter" idx="10"/>
          </p:nvPr>
        </p:nvSpPr>
        <p:spPr>
          <a:xfrm>
            <a:off x="1760688" y="223028"/>
            <a:ext cx="5045075" cy="576263"/>
          </a:xfrm>
        </p:spPr>
        <p:txBody>
          <a:bodyPr/>
          <a:lstStyle/>
          <a:p>
            <a:r>
              <a:rPr lang="en-US" dirty="0" smtClean="0"/>
              <a:t>GCSS-J Capabilities</a:t>
            </a:r>
            <a:endParaRPr lang="en-US" dirty="0"/>
          </a:p>
        </p:txBody>
      </p:sp>
    </p:spTree>
    <p:extLst>
      <p:ext uri="{BB962C8B-B14F-4D97-AF65-F5344CB8AC3E}">
        <p14:creationId xmlns:p14="http://schemas.microsoft.com/office/powerpoint/2010/main" val="3597859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411480" y="951135"/>
          <a:ext cx="8203474" cy="3611880"/>
        </p:xfrm>
        <a:graphic>
          <a:graphicData uri="http://schemas.openxmlformats.org/drawingml/2006/table">
            <a:tbl>
              <a:tblPr firstRow="1" bandRow="1">
                <a:tableStyleId>{5C22544A-7EE6-4342-B048-85BDC9FD1C3A}</a:tableStyleId>
              </a:tblPr>
              <a:tblGrid>
                <a:gridCol w="732799"/>
                <a:gridCol w="1213788"/>
                <a:gridCol w="5110165"/>
                <a:gridCol w="1146722"/>
              </a:tblGrid>
              <a:tr h="182880">
                <a:tc gridSpan="2">
                  <a:txBody>
                    <a:bodyPr/>
                    <a:lstStyle/>
                    <a:p>
                      <a:pPr algn="ctr"/>
                      <a:r>
                        <a:rPr lang="en-US" sz="1200" dirty="0" smtClean="0">
                          <a:solidFill>
                            <a:schemeClr val="tx1"/>
                          </a:solidFill>
                        </a:rPr>
                        <a:t>Item</a:t>
                      </a:r>
                      <a:endParaRPr lang="en-US" sz="12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Capability Description</a:t>
                      </a:r>
                      <a:endParaRPr lang="en-US"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rPr>
                        <a:t>Source</a:t>
                      </a:r>
                      <a:endParaRPr lang="en-US"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0100">
                <a:tc>
                  <a:txBody>
                    <a:bodyPr/>
                    <a:lstStyle/>
                    <a:p>
                      <a:pPr algn="l"/>
                      <a:endParaRPr lang="en-US" sz="1200" b="0" dirty="0"/>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mn-lt"/>
                        </a:rPr>
                        <a:t>NSN/ NIIN</a:t>
                      </a:r>
                      <a:endParaRPr lang="en-US" sz="1100" b="1" dirty="0">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Displays</a:t>
                      </a:r>
                      <a:r>
                        <a:rPr lang="en-US" sz="1100" baseline="0" dirty="0" smtClean="0"/>
                        <a:t> Wholesale/Retail inventories based on user specified Commodity Groups and Supply Points (DODAACs). Results are displayed in a hierarchical structure that  summarizes quantities to the CCMD level.  User allowed to save Commodity Groups and entire report for re-use.  Supply Points are mappable.</a:t>
                      </a:r>
                      <a:endParaRPr lang="en-US" sz="1100"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latin typeface="+mn-lt"/>
                        </a:rPr>
                        <a:t>IGC-AV</a:t>
                      </a:r>
                      <a:endParaRPr lang="en-US" sz="1100" dirty="0">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0100">
                <a:tc>
                  <a:txBody>
                    <a:bodyPr/>
                    <a:lstStyle/>
                    <a:p>
                      <a:endParaRPr lang="en-US" sz="1400" dirty="0"/>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mn-lt"/>
                        </a:rPr>
                        <a:t>Munitions</a:t>
                      </a:r>
                      <a:endParaRPr lang="en-US" sz="1100" b="1" dirty="0">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Displays</a:t>
                      </a:r>
                      <a:r>
                        <a:rPr lang="en-US" sz="1100" baseline="0" dirty="0" smtClean="0"/>
                        <a:t> Munitions Inventory data for all DODICs and NALCs by user specified Commodity Groups and Supply Points including Ships. Includes Complete Rounds and All-Up Rounds in separate Tab. Displayed in a hierarchical structure that summarizes quantities  grouped either by CCMDs or by Supply Points such as Ships. </a:t>
                      </a:r>
                      <a:endParaRPr lang="en-US" sz="14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smtClean="0"/>
                        <a:t>NLAC</a:t>
                      </a:r>
                      <a:r>
                        <a:rPr lang="en-US" sz="1200" dirty="0" smtClean="0"/>
                        <a:t> </a:t>
                      </a:r>
                      <a:r>
                        <a:rPr lang="en-US" sz="1100" dirty="0" smtClean="0"/>
                        <a:t>(includes</a:t>
                      </a:r>
                      <a:r>
                        <a:rPr lang="en-US" sz="1100" baseline="0" dirty="0" smtClean="0"/>
                        <a:t> all 4 Services)</a:t>
                      </a:r>
                    </a:p>
                    <a:p>
                      <a:pPr marL="0" marR="0" lvl="0" indent="0" algn="l" defTabSz="914400" rtl="0" eaLnBrk="1" fontAlgn="t" latinLnBrk="0" hangingPunct="1">
                        <a:lnSpc>
                          <a:spcPct val="100000"/>
                        </a:lnSpc>
                        <a:spcBef>
                          <a:spcPts val="0"/>
                        </a:spcBef>
                        <a:spcAft>
                          <a:spcPts val="0"/>
                        </a:spcAft>
                        <a:buClrTx/>
                        <a:buSzTx/>
                        <a:buFontTx/>
                        <a:buNone/>
                        <a:tabLst/>
                        <a:defRPr/>
                      </a:pPr>
                      <a:r>
                        <a:rPr lang="en-US" sz="1100" baseline="0" dirty="0" smtClean="0">
                          <a:solidFill>
                            <a:schemeClr val="tx1"/>
                          </a:solidFill>
                        </a:rPr>
                        <a:t>OIS, GAC-P</a:t>
                      </a:r>
                      <a:endParaRPr lang="en-US" sz="11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3945">
                <a:tc>
                  <a:txBody>
                    <a:bodyPr/>
                    <a:lstStyle/>
                    <a:p>
                      <a:endParaRPr lang="en-US" sz="1400" dirty="0"/>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mn-lt"/>
                        </a:rPr>
                        <a:t>Fuels IMP</a:t>
                      </a:r>
                      <a:r>
                        <a:rPr lang="en-US" sz="1100" b="1" baseline="0" dirty="0" smtClean="0">
                          <a:latin typeface="+mn-lt"/>
                        </a:rPr>
                        <a:t> Visualization</a:t>
                      </a:r>
                      <a:endParaRPr lang="en-US" sz="1100" b="1" dirty="0">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Graphically displays the Inventory Management Plan for a given</a:t>
                      </a:r>
                      <a:r>
                        <a:rPr lang="en-US" sz="1100" baseline="0" dirty="0" smtClean="0"/>
                        <a:t> DODAAC and Fuels Product Code, selectable from a pick-list organized by CCMD / Country/State.  The current inventory is superimposed on the graphic.</a:t>
                      </a:r>
                      <a:endParaRPr lang="en-US" sz="1100"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US" sz="1100" dirty="0" smtClean="0"/>
                        <a:t>IMP </a:t>
                      </a:r>
                      <a:r>
                        <a:rPr lang="en-US" sz="900" dirty="0" smtClean="0"/>
                        <a:t>(via</a:t>
                      </a:r>
                      <a:r>
                        <a:rPr lang="en-US" sz="900" baseline="0" dirty="0" smtClean="0"/>
                        <a:t> s</a:t>
                      </a:r>
                      <a:r>
                        <a:rPr lang="en-US" sz="900" dirty="0" smtClean="0"/>
                        <a:t>pread-sheet) </a:t>
                      </a:r>
                    </a:p>
                    <a:p>
                      <a:pPr fontAlgn="t"/>
                      <a:r>
                        <a:rPr lang="en-US" sz="1100" dirty="0" smtClean="0"/>
                        <a:t>EEPB REPOL</a:t>
                      </a:r>
                      <a:endParaRPr lang="en-US" sz="11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4775">
                <a:tc>
                  <a:txBody>
                    <a:bodyPr/>
                    <a:lstStyle/>
                    <a:p>
                      <a:endParaRPr lang="en-US" sz="1400" dirty="0"/>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mn-lt"/>
                        </a:rPr>
                        <a:t>Fuels</a:t>
                      </a:r>
                      <a:endParaRPr lang="en-US" sz="1100" b="1" dirty="0">
                        <a:solidFill>
                          <a:srgbClr val="000099"/>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Displays</a:t>
                      </a:r>
                      <a:r>
                        <a:rPr lang="en-US" sz="1100" baseline="0" dirty="0" smtClean="0"/>
                        <a:t> Fuels Inventory data for Fuels Product Codes including ships.  Includes PWRR  (Petroleum War Reserve Requirement) and other IMP data for site by Product Code.  Mappable including ships.</a:t>
                      </a:r>
                      <a:endParaRPr lang="en-US" sz="14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EEBP</a:t>
                      </a:r>
                      <a:r>
                        <a:rPr lang="en-US" sz="1100" baseline="0" dirty="0" smtClean="0"/>
                        <a:t>               Web REPOL     IMP</a:t>
                      </a:r>
                      <a:endParaRPr lang="en-US" sz="1100"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080">
                <a:tc>
                  <a:txBody>
                    <a:bodyPr/>
                    <a:lstStyle/>
                    <a:p>
                      <a:endParaRPr lang="en-US" sz="1400" dirty="0"/>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900" b="1" dirty="0" smtClean="0">
                          <a:latin typeface="+mn-lt"/>
                        </a:rPr>
                        <a:t>Bulk Fuels</a:t>
                      </a:r>
                      <a:r>
                        <a:rPr lang="en-US" sz="900" b="1" baseline="0" dirty="0" smtClean="0">
                          <a:latin typeface="+mn-lt"/>
                        </a:rPr>
                        <a:t> Contracts</a:t>
                      </a:r>
                      <a:endParaRPr lang="en-US" sz="900" b="1" dirty="0" smtClean="0">
                        <a:latin typeface="Arial" panose="020B0604020202020204" pitchFamily="34" charset="0"/>
                        <a:ea typeface="Times New Roman"/>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Displays</a:t>
                      </a:r>
                      <a:r>
                        <a:rPr lang="en-US" sz="1100" baseline="0" dirty="0" smtClean="0"/>
                        <a:t> all DLA Energy Fuels Contracts for  Into-Plane, Post, Camp, and Station (PC&amp;S), and Bunkers.   Data includes contract number, vendor, fuel type, quantity in contract, and mode.  Into-Plane Fuels Contracts are mappable.</a:t>
                      </a:r>
                      <a:endParaRPr lang="en-US"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trike="noStrike" dirty="0" smtClean="0">
                          <a:solidFill>
                            <a:schemeClr val="tx1"/>
                          </a:solidFill>
                          <a:latin typeface="+mn-lt"/>
                        </a:rPr>
                        <a:t>DLA-CIS</a:t>
                      </a:r>
                      <a:r>
                        <a:rPr lang="en-US" sz="1100" b="0" strike="noStrike" baseline="0" dirty="0" smtClean="0">
                          <a:solidFill>
                            <a:schemeClr val="tx1"/>
                          </a:solidFill>
                          <a:latin typeface="+mn-lt"/>
                        </a:rPr>
                        <a:t> or</a:t>
                      </a:r>
                      <a:endParaRPr lang="en-US" sz="1100" b="0" strike="noStrike"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strike="noStrike" dirty="0" smtClean="0">
                          <a:solidFill>
                            <a:schemeClr val="tx1"/>
                          </a:solidFill>
                          <a:latin typeface="+mn-lt"/>
                        </a:rPr>
                        <a:t>(DLA</a:t>
                      </a:r>
                      <a:r>
                        <a:rPr lang="en-US" sz="1000" b="0" strike="noStrike" baseline="0" dirty="0" smtClean="0">
                          <a:solidFill>
                            <a:schemeClr val="tx1"/>
                          </a:solidFill>
                          <a:latin typeface="+mn-lt"/>
                        </a:rPr>
                        <a:t>-Energy)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Picture 55" descr="C:\Users\fulchwo\Documents\0 Temp\ICONS\Icons\icn_widget_impV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32" y="2787416"/>
            <a:ext cx="457200" cy="457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54" descr="C:\Users\fulchwo\Documents\0 Temp\ICONS\Icons\icn_widget_fuelsRep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88" y="3387930"/>
            <a:ext cx="457200" cy="457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46" descr="C:\Users\fulchwo\Documents\0 Temp\ICONS\Icons\icn_widget_bulkFuelsContrac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430" y="4005530"/>
            <a:ext cx="468382" cy="4683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4" descr="C:\Users\fulchwo\Documents\0 Temp\ICONS\Icons\icn_widget_munitionsRepo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51" y="2101488"/>
            <a:ext cx="477761" cy="4777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13" descr="C:\Users\fulchwo\Documents\0 Temp\ICONS\Icons\icn_widget_nsnRp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725" y="1314450"/>
            <a:ext cx="454819" cy="4548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Text Placeholder 1"/>
          <p:cNvSpPr>
            <a:spLocks noGrp="1"/>
          </p:cNvSpPr>
          <p:nvPr>
            <p:ph type="body" sz="quarter" idx="10"/>
          </p:nvPr>
        </p:nvSpPr>
        <p:spPr>
          <a:xfrm>
            <a:off x="1760688" y="223028"/>
            <a:ext cx="5045075" cy="576263"/>
          </a:xfrm>
        </p:spPr>
        <p:txBody>
          <a:bodyPr/>
          <a:lstStyle/>
          <a:p>
            <a:r>
              <a:rPr lang="en-US" dirty="0" smtClean="0"/>
              <a:t>GCSS-J Capabilities</a:t>
            </a:r>
            <a:endParaRPr lang="en-US" dirty="0"/>
          </a:p>
        </p:txBody>
      </p:sp>
    </p:spTree>
    <p:extLst>
      <p:ext uri="{BB962C8B-B14F-4D97-AF65-F5344CB8AC3E}">
        <p14:creationId xmlns:p14="http://schemas.microsoft.com/office/powerpoint/2010/main" val="1506482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31075" y="943405"/>
          <a:ext cx="8340634" cy="3997988"/>
        </p:xfrm>
        <a:graphic>
          <a:graphicData uri="http://schemas.openxmlformats.org/drawingml/2006/table">
            <a:tbl>
              <a:tblPr firstRow="1" bandRow="1">
                <a:tableStyleId>{5C22544A-7EE6-4342-B048-85BDC9FD1C3A}</a:tableStyleId>
              </a:tblPr>
              <a:tblGrid>
                <a:gridCol w="672632"/>
                <a:gridCol w="973287"/>
                <a:gridCol w="5845629"/>
                <a:gridCol w="849086"/>
              </a:tblGrid>
              <a:tr h="256597">
                <a:tc gridSpan="2">
                  <a:txBody>
                    <a:bodyPr/>
                    <a:lstStyle/>
                    <a:p>
                      <a:pPr algn="ctr"/>
                      <a:r>
                        <a:rPr lang="en-US" sz="1200" dirty="0" smtClean="0">
                          <a:solidFill>
                            <a:schemeClr val="tx1"/>
                          </a:solidFill>
                        </a:rPr>
                        <a:t>Item</a:t>
                      </a:r>
                      <a:endParaRPr lang="en-US" sz="12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Capability Description</a:t>
                      </a:r>
                      <a:endParaRPr lang="en-US"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rPr>
                        <a:t>Source</a:t>
                      </a:r>
                      <a:endParaRPr lang="en-US"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18473">
                <a:tc>
                  <a:txBody>
                    <a:bodyPr/>
                    <a:lstStyle/>
                    <a:p>
                      <a:pPr algn="l"/>
                      <a:endParaRPr lang="en-US"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War</a:t>
                      </a:r>
                      <a:r>
                        <a:rPr lang="en-US" sz="1100" b="1" baseline="0" dirty="0" smtClean="0">
                          <a:solidFill>
                            <a:schemeClr val="tx1"/>
                          </a:solidFill>
                          <a:latin typeface="+mn-l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latin typeface="+mn-lt"/>
                        </a:rPr>
                        <a:t>Reserves</a:t>
                      </a:r>
                      <a:endParaRPr lang="en-US" sz="140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latin typeface="+mn-lt"/>
                          <a:ea typeface="+mn-ea"/>
                          <a:cs typeface="+mn-cs"/>
                        </a:rPr>
                        <a:t>Displays</a:t>
                      </a:r>
                      <a:r>
                        <a:rPr lang="en-US" sz="1050" kern="1200" baseline="0" dirty="0" smtClean="0">
                          <a:solidFill>
                            <a:schemeClr val="tx1"/>
                          </a:solidFill>
                          <a:latin typeface="+mn-lt"/>
                          <a:ea typeface="+mn-ea"/>
                          <a:cs typeface="+mn-cs"/>
                        </a:rPr>
                        <a:t> </a:t>
                      </a:r>
                      <a:r>
                        <a:rPr lang="en-US" sz="1050" kern="1200" dirty="0" smtClean="0">
                          <a:solidFill>
                            <a:schemeClr val="tx1"/>
                          </a:solidFill>
                          <a:latin typeface="+mn-lt"/>
                          <a:ea typeface="+mn-ea"/>
                          <a:cs typeface="+mn-cs"/>
                        </a:rPr>
                        <a:t>Army Pre-positioned Stock (APS) On-Hand quantities.  Inputs / filters include:  APS, Location, Storage RIC, Project Code, UIC, Nomenclature, NSN, LIN, FSG/FSC, and Supply Class.  Report Visualization Options: View by FSC, UIC, or Project Code.  Mapping results is by Storage RIC.</a:t>
                      </a:r>
                      <a:endParaRPr lang="en-US" sz="105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rPr>
                        <a:t>IGC-AV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2349">
                <a:tc>
                  <a:txBody>
                    <a:bodyPr/>
                    <a:lstStyle/>
                    <a:p>
                      <a:pPr algn="l"/>
                      <a:endParaRPr lang="en-US"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Munitions Prepo</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50" dirty="0" smtClean="0">
                          <a:solidFill>
                            <a:schemeClr val="tx1"/>
                          </a:solidFill>
                          <a:latin typeface="+mn-lt"/>
                        </a:rPr>
                        <a:t>Displays</a:t>
                      </a:r>
                      <a:r>
                        <a:rPr lang="en-US" sz="1050" baseline="0" dirty="0" smtClean="0">
                          <a:solidFill>
                            <a:schemeClr val="tx1"/>
                          </a:solidFill>
                          <a:latin typeface="+mn-lt"/>
                        </a:rPr>
                        <a:t> all Land-based and Afloat Prepositioned Munitions stocks for Army, Marine Corps, and Air Force.  Ships are organized by Service unique identifiers.  Part of War Reserves Widget.</a:t>
                      </a:r>
                      <a:endParaRPr lang="en-US" sz="105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NLAC</a:t>
                      </a:r>
                      <a:endParaRPr lang="en-US" sz="1100" b="1"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6290">
                <a:tc>
                  <a:txBody>
                    <a:bodyPr/>
                    <a:lstStyle/>
                    <a:p>
                      <a:pPr algn="l"/>
                      <a:endParaRPr lang="en-US"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100" b="1" dirty="0" smtClean="0">
                          <a:solidFill>
                            <a:schemeClr val="tx1"/>
                          </a:solidFill>
                          <a:latin typeface="Arial" panose="020B0604020202020204" pitchFamily="34" charset="0"/>
                          <a:ea typeface="Times New Roman"/>
                          <a:cs typeface="Arial" panose="020B0604020202020204" pitchFamily="34" charset="0"/>
                        </a:rPr>
                        <a:t>Ships </a:t>
                      </a:r>
                      <a:r>
                        <a:rPr lang="en-US" sz="900" b="1" dirty="0" smtClean="0">
                          <a:solidFill>
                            <a:schemeClr val="tx1"/>
                          </a:solidFill>
                          <a:latin typeface="Arial" panose="020B0604020202020204" pitchFamily="34" charset="0"/>
                          <a:ea typeface="Times New Roman"/>
                          <a:cs typeface="Arial" panose="020B0604020202020204" pitchFamily="34" charset="0"/>
                        </a:rPr>
                        <a:t>with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900" b="1" dirty="0" smtClean="0">
                          <a:solidFill>
                            <a:schemeClr val="tx1"/>
                          </a:solidFill>
                          <a:latin typeface="Arial" panose="020B0604020202020204" pitchFamily="34" charset="0"/>
                          <a:ea typeface="Times New Roman"/>
                          <a:cs typeface="Arial" panose="020B0604020202020204" pitchFamily="34" charset="0"/>
                        </a:rPr>
                        <a:t>Munitions,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900" b="1" dirty="0" smtClean="0">
                          <a:solidFill>
                            <a:schemeClr val="tx1"/>
                          </a:solidFill>
                          <a:latin typeface="Arial" panose="020B0604020202020204" pitchFamily="34" charset="0"/>
                          <a:ea typeface="Times New Roman"/>
                          <a:cs typeface="Arial" panose="020B0604020202020204" pitchFamily="34" charset="0"/>
                        </a:rPr>
                        <a:t>Fuels, NSN, &amp; Munitions Prepo</a:t>
                      </a:r>
                      <a:endParaRPr lang="en-US" sz="9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50" dirty="0" smtClean="0">
                          <a:solidFill>
                            <a:schemeClr val="tx1"/>
                          </a:solidFill>
                          <a:latin typeface="+mn-lt"/>
                          <a:ea typeface="Times New Roman"/>
                          <a:cs typeface="Arial" panose="020B0604020202020204" pitchFamily="34" charset="0"/>
                        </a:rPr>
                        <a:t>The combination of the Ships Widget and any combination of Munitions, Fuels, NSN,</a:t>
                      </a:r>
                      <a:r>
                        <a:rPr lang="en-US" sz="1050" baseline="0" dirty="0" smtClean="0">
                          <a:solidFill>
                            <a:schemeClr val="tx1"/>
                          </a:solidFill>
                          <a:latin typeface="+mn-lt"/>
                          <a:ea typeface="Times New Roman"/>
                          <a:cs typeface="Arial" panose="020B0604020202020204" pitchFamily="34" charset="0"/>
                        </a:rPr>
                        <a:t> or </a:t>
                      </a:r>
                      <a:r>
                        <a:rPr lang="en-US" sz="1050" b="0" baseline="0" dirty="0" smtClean="0">
                          <a:solidFill>
                            <a:schemeClr val="tx1"/>
                          </a:solidFill>
                          <a:latin typeface="+mn-lt"/>
                          <a:ea typeface="Times New Roman"/>
                          <a:cs typeface="Arial" panose="020B0604020202020204" pitchFamily="34" charset="0"/>
                        </a:rPr>
                        <a:t>Munitions Prepo</a:t>
                      </a:r>
                      <a:r>
                        <a:rPr lang="en-US" sz="1050" b="0" dirty="0" smtClean="0">
                          <a:solidFill>
                            <a:schemeClr val="tx1"/>
                          </a:solidFill>
                          <a:latin typeface="+mn-lt"/>
                          <a:ea typeface="Times New Roman"/>
                          <a:cs typeface="Arial" panose="020B0604020202020204" pitchFamily="34" charset="0"/>
                        </a:rPr>
                        <a:t> </a:t>
                      </a:r>
                      <a:r>
                        <a:rPr lang="en-US" sz="1050" dirty="0" smtClean="0">
                          <a:solidFill>
                            <a:schemeClr val="tx1"/>
                          </a:solidFill>
                          <a:latin typeface="+mn-lt"/>
                          <a:ea typeface="Times New Roman"/>
                          <a:cs typeface="Arial" panose="020B0604020202020204" pitchFamily="34" charset="0"/>
                        </a:rPr>
                        <a:t>Widgets will provide the appropriate supply icon above the ship in which the supply On-Hand quantities are on-board the ship. Ships include</a:t>
                      </a:r>
                      <a:r>
                        <a:rPr lang="en-US" sz="1050" baseline="0" dirty="0" smtClean="0">
                          <a:solidFill>
                            <a:schemeClr val="tx1"/>
                          </a:solidFill>
                          <a:latin typeface="+mn-lt"/>
                          <a:ea typeface="Times New Roman"/>
                          <a:cs typeface="Arial" panose="020B0604020202020204" pitchFamily="34" charset="0"/>
                        </a:rPr>
                        <a:t> Navy, Military Sealift Command (MSC), and Coast Guard.</a:t>
                      </a:r>
                      <a:endParaRPr lang="en-US" sz="1050" dirty="0" smtClean="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Arial" panose="020B0604020202020204" pitchFamily="34" charset="0"/>
                          <a:ea typeface="Times New Roman"/>
                          <a:cs typeface="Arial" panose="020B0604020202020204" pitchFamily="34" charset="0"/>
                        </a:rPr>
                        <a:t>ONI,</a:t>
                      </a:r>
                      <a:r>
                        <a:rPr lang="en-US" sz="1100" b="0" baseline="0" dirty="0" smtClean="0">
                          <a:solidFill>
                            <a:schemeClr val="tx1"/>
                          </a:solidFill>
                          <a:latin typeface="Arial" panose="020B0604020202020204" pitchFamily="34" charset="0"/>
                          <a:ea typeface="Times New Roman"/>
                          <a:cs typeface="Arial" panose="020B0604020202020204" pitchFamily="34" charset="0"/>
                        </a:rPr>
                        <a:t> NLAC, EEPB, IGC-AV</a:t>
                      </a:r>
                      <a:endParaRPr lang="en-US" sz="11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7195">
                <a:tc>
                  <a:txBody>
                    <a:bodyPr/>
                    <a:lstStyle/>
                    <a:p>
                      <a:pPr algn="l"/>
                      <a:endParaRPr lang="en-US"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ACSA Map Layer</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50" dirty="0" smtClean="0">
                          <a:solidFill>
                            <a:schemeClr val="tx1"/>
                          </a:solidFill>
                          <a:latin typeface="+mn-lt"/>
                        </a:rPr>
                        <a:t>Displays</a:t>
                      </a:r>
                      <a:r>
                        <a:rPr lang="en-US" sz="1050" baseline="0" dirty="0" smtClean="0">
                          <a:solidFill>
                            <a:schemeClr val="tx1"/>
                          </a:solidFill>
                          <a:latin typeface="+mn-lt"/>
                        </a:rPr>
                        <a:t> the current state of all Acquisitions &amp; Cross Servicing Agreements  (ACSA) US has with countries.  Includes color display on map with statuses of Indefinite, Expiring, Eligible, and Not Eligible Countries. </a:t>
                      </a:r>
                      <a:endParaRPr lang="en-US" sz="105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ACSA Intellipedia</a:t>
                      </a:r>
                      <a:endParaRPr lang="en-US" sz="1100" b="1"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9092">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Energy</a:t>
                      </a:r>
                      <a:r>
                        <a:rPr lang="en-US" sz="1100" b="1" baseline="0" dirty="0" smtClean="0">
                          <a:solidFill>
                            <a:schemeClr val="tx1"/>
                          </a:solidFill>
                          <a:latin typeface="+mn-lt"/>
                        </a:rPr>
                        <a:t> </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Displays</a:t>
                      </a:r>
                      <a:r>
                        <a:rPr lang="en-US" sz="1050" baseline="0" dirty="0" smtClean="0">
                          <a:solidFill>
                            <a:schemeClr val="tx1"/>
                          </a:solidFill>
                        </a:rPr>
                        <a:t> </a:t>
                      </a:r>
                      <a:r>
                        <a:rPr lang="en-US" sz="1050" kern="1200" dirty="0" smtClean="0">
                          <a:solidFill>
                            <a:schemeClr val="tx1"/>
                          </a:solidFill>
                          <a:latin typeface="+mn-lt"/>
                          <a:ea typeface="+mn-ea"/>
                          <a:cs typeface="+mn-cs"/>
                        </a:rPr>
                        <a:t>Nuclear, Oil and Petroleum Facilities</a:t>
                      </a:r>
                      <a:r>
                        <a:rPr lang="en-US" sz="1050" kern="1200" baseline="0" dirty="0" smtClean="0">
                          <a:solidFill>
                            <a:schemeClr val="tx1"/>
                          </a:solidFill>
                          <a:latin typeface="+mn-lt"/>
                          <a:ea typeface="+mn-ea"/>
                          <a:cs typeface="+mn-cs"/>
                        </a:rPr>
                        <a:t> </a:t>
                      </a:r>
                      <a:r>
                        <a:rPr lang="en-US" sz="1050" baseline="0" dirty="0" smtClean="0">
                          <a:solidFill>
                            <a:schemeClr val="tx1"/>
                          </a:solidFill>
                          <a:latin typeface="+mn-lt"/>
                        </a:rPr>
                        <a:t>for US(Civilian) and Non-US countries</a:t>
                      </a:r>
                      <a:r>
                        <a:rPr lang="en-US" sz="1050" kern="1200" baseline="0" dirty="0" smtClean="0">
                          <a:solidFill>
                            <a:schemeClr val="tx1"/>
                          </a:solidFill>
                          <a:latin typeface="+mn-lt"/>
                          <a:ea typeface="+mn-ea"/>
                          <a:cs typeface="+mn-cs"/>
                        </a:rPr>
                        <a:t> i</a:t>
                      </a:r>
                      <a:r>
                        <a:rPr lang="en-US" sz="1050" kern="1200" dirty="0" smtClean="0">
                          <a:solidFill>
                            <a:schemeClr val="tx1"/>
                          </a:solidFill>
                          <a:latin typeface="+mn-lt"/>
                          <a:ea typeface="+mn-ea"/>
                          <a:cs typeface="+mn-cs"/>
                        </a:rPr>
                        <a:t>ncluding Refineries, Storage/Tank Farms, Gas Stations, and Nuclear Fuel Plants. </a:t>
                      </a:r>
                      <a:r>
                        <a:rPr lang="en-US" sz="1050" kern="1200" baseline="0" dirty="0" smtClean="0">
                          <a:solidFill>
                            <a:schemeClr val="tx1"/>
                          </a:solidFill>
                          <a:latin typeface="+mn-lt"/>
                          <a:ea typeface="+mn-ea"/>
                          <a:cs typeface="+mn-cs"/>
                        </a:rPr>
                        <a:t>S</a:t>
                      </a:r>
                      <a:r>
                        <a:rPr lang="en-US" sz="1050" baseline="0" dirty="0" smtClean="0">
                          <a:solidFill>
                            <a:schemeClr val="tx1"/>
                          </a:solidFill>
                          <a:latin typeface="+mn-lt"/>
                        </a:rPr>
                        <a:t>ynchronized with the map.</a:t>
                      </a:r>
                      <a:endParaRPr lang="en-US" sz="105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US" sz="1100" dirty="0" smtClean="0">
                          <a:solidFill>
                            <a:schemeClr val="tx1"/>
                          </a:solidFill>
                        </a:rPr>
                        <a:t>MIDB </a:t>
                      </a:r>
                      <a:r>
                        <a:rPr lang="en-US" sz="900" dirty="0" smtClean="0">
                          <a:solidFill>
                            <a:schemeClr val="tx1"/>
                          </a:solidFill>
                        </a:rPr>
                        <a:t>(SIPR only) </a:t>
                      </a:r>
                      <a:r>
                        <a:rPr lang="en-US" sz="1100" dirty="0" smtClean="0">
                          <a:solidFill>
                            <a:schemeClr val="tx1"/>
                          </a:solidFill>
                        </a:rPr>
                        <a:t>HSIP</a:t>
                      </a:r>
                      <a:endParaRPr lang="en-US" sz="1100" b="1" dirty="0" smtClean="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6837">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latin typeface="+mn-lt"/>
                        </a:rPr>
                        <a:t>Storage Facilities</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Displays World –Wide Military</a:t>
                      </a:r>
                      <a:r>
                        <a:rPr lang="en-US" sz="1050" baseline="0" dirty="0" smtClean="0">
                          <a:solidFill>
                            <a:schemeClr val="tx1"/>
                          </a:solidFill>
                        </a:rPr>
                        <a:t> and Non-Military Storage Facilities for US (DoD/Civilian) and Non-US countries including Cold Storage and Warehouses. S</a:t>
                      </a:r>
                      <a:r>
                        <a:rPr lang="en-US" sz="1050" baseline="0" dirty="0" smtClean="0">
                          <a:solidFill>
                            <a:schemeClr val="tx1"/>
                          </a:solidFill>
                          <a:latin typeface="+mn-lt"/>
                        </a:rPr>
                        <a:t>ynchronized with the map. </a:t>
                      </a:r>
                      <a:endParaRPr lang="en-US" sz="105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dirty="0" smtClean="0">
                          <a:solidFill>
                            <a:schemeClr val="tx1"/>
                          </a:solidFill>
                        </a:rPr>
                        <a:t>MIDB </a:t>
                      </a:r>
                      <a:r>
                        <a:rPr lang="en-US" sz="900" dirty="0" smtClean="0">
                          <a:solidFill>
                            <a:schemeClr val="tx1"/>
                          </a:solidFill>
                        </a:rPr>
                        <a:t>(SIPR Only)</a:t>
                      </a:r>
                      <a:r>
                        <a:rPr lang="en-US" sz="1100" dirty="0" smtClean="0">
                          <a:solidFill>
                            <a:schemeClr val="tx1"/>
                          </a:solidFill>
                        </a:rPr>
                        <a:t> </a:t>
                      </a:r>
                    </a:p>
                    <a:p>
                      <a:pPr marL="0" marR="0" indent="0" algn="l" defTabSz="914400" rtl="0" eaLnBrk="1" fontAlgn="t" latinLnBrk="0" hangingPunct="1">
                        <a:lnSpc>
                          <a:spcPct val="100000"/>
                        </a:lnSpc>
                        <a:spcBef>
                          <a:spcPts val="0"/>
                        </a:spcBef>
                        <a:spcAft>
                          <a:spcPts val="0"/>
                        </a:spcAft>
                        <a:buClrTx/>
                        <a:buSzTx/>
                        <a:buFontTx/>
                        <a:buNone/>
                        <a:tabLst/>
                        <a:defRPr/>
                      </a:pPr>
                      <a:r>
                        <a:rPr lang="en-US" sz="1100" dirty="0" smtClean="0">
                          <a:solidFill>
                            <a:schemeClr val="tx1"/>
                          </a:solidFill>
                        </a:rPr>
                        <a:t>HSIP</a:t>
                      </a:r>
                    </a:p>
                    <a:p>
                      <a:pPr fontAlgn="t"/>
                      <a:r>
                        <a:rPr lang="en-US" sz="1100" b="0" dirty="0" smtClean="0">
                          <a:solidFill>
                            <a:schemeClr val="tx1"/>
                          </a:solidFill>
                        </a:rPr>
                        <a:t>RPAD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4" name="Picture 3" descr="icn_widget_map_layers.png"/>
          <p:cNvPicPr>
            <a:picLocks noChangeAspect="1"/>
          </p:cNvPicPr>
          <p:nvPr/>
        </p:nvPicPr>
        <p:blipFill>
          <a:blip r:embed="rId2" cstate="print"/>
          <a:stretch>
            <a:fillRect/>
          </a:stretch>
        </p:blipFill>
        <p:spPr>
          <a:xfrm>
            <a:off x="571553" y="3273569"/>
            <a:ext cx="503784" cy="464993"/>
          </a:xfrm>
          <a:prstGeom prst="rect">
            <a:avLst/>
          </a:prstGeom>
          <a:ln w="3175">
            <a:solidFill>
              <a:schemeClr val="tx1"/>
            </a:solidFill>
          </a:ln>
          <a:scene3d>
            <a:camera prst="perspectiveFront"/>
            <a:lightRig rig="threePt" dir="t"/>
          </a:scene3d>
        </p:spPr>
      </p:pic>
      <p:pic>
        <p:nvPicPr>
          <p:cNvPr id="5" name="Picture 39" descr="C:\Users\fulchwo\Documents\0 Temp\ICONS\Icons\icn_widget_ storageFacilit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53" y="4396923"/>
            <a:ext cx="503784" cy="4667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2" descr="C:\Users\fulchwo\Documents\0 Temp\ICONS\Icons\icn_widget_energyFaciliti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53" y="3863578"/>
            <a:ext cx="503784" cy="4226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7" descr="C:\Users\fulchwo\Documents\0 Temp\ICONS\Icons\icn_widget_ship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53" y="2482994"/>
            <a:ext cx="503784" cy="571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3" descr="C:\Users\fulchwo\Documents\0 Temp\ICONS\Icons\icn_widget_warReserv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53" y="1923401"/>
            <a:ext cx="499467" cy="4214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3" descr="C:\Users\fulchwo\Documents\0 Temp\ICONS\Icons\icn_widget_warReserv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53" y="1265040"/>
            <a:ext cx="500712" cy="500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 Placeholder 1"/>
          <p:cNvSpPr>
            <a:spLocks noGrp="1"/>
          </p:cNvSpPr>
          <p:nvPr>
            <p:ph type="body" sz="quarter" idx="10"/>
          </p:nvPr>
        </p:nvSpPr>
        <p:spPr>
          <a:xfrm>
            <a:off x="1760688" y="223028"/>
            <a:ext cx="5045075" cy="576263"/>
          </a:xfrm>
        </p:spPr>
        <p:txBody>
          <a:bodyPr/>
          <a:lstStyle/>
          <a:p>
            <a:r>
              <a:rPr lang="en-US" dirty="0" smtClean="0"/>
              <a:t>GCSS-J Capabilities</a:t>
            </a:r>
            <a:endParaRPr lang="en-US" dirty="0"/>
          </a:p>
        </p:txBody>
      </p:sp>
    </p:spTree>
    <p:extLst>
      <p:ext uri="{BB962C8B-B14F-4D97-AF65-F5344CB8AC3E}">
        <p14:creationId xmlns:p14="http://schemas.microsoft.com/office/powerpoint/2010/main" val="3503664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76795" y="1011303"/>
          <a:ext cx="8196942" cy="3652137"/>
        </p:xfrm>
        <a:graphic>
          <a:graphicData uri="http://schemas.openxmlformats.org/drawingml/2006/table">
            <a:tbl>
              <a:tblPr firstRow="1" bandRow="1">
                <a:tableStyleId>{5C22544A-7EE6-4342-B048-85BDC9FD1C3A}</a:tableStyleId>
              </a:tblPr>
              <a:tblGrid>
                <a:gridCol w="661044"/>
                <a:gridCol w="1322088"/>
                <a:gridCol w="5160330"/>
                <a:gridCol w="1053480"/>
              </a:tblGrid>
              <a:tr h="308148">
                <a:tc gridSpan="2">
                  <a:txBody>
                    <a:bodyPr/>
                    <a:lstStyle/>
                    <a:p>
                      <a:pPr algn="ctr"/>
                      <a:r>
                        <a:rPr lang="en-US" sz="1200" dirty="0" smtClean="0">
                          <a:solidFill>
                            <a:schemeClr val="tx1"/>
                          </a:solidFill>
                        </a:rPr>
                        <a:t>Item</a:t>
                      </a:r>
                      <a:endParaRPr lang="en-US" sz="12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Capability Description</a:t>
                      </a:r>
                      <a:endParaRPr lang="en-US"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rPr>
                        <a:t>Source</a:t>
                      </a:r>
                      <a:endParaRPr lang="en-US"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7220">
                <a:tc>
                  <a:txBody>
                    <a:bodyPr/>
                    <a:lstStyle/>
                    <a:p>
                      <a:pPr algn="l"/>
                      <a:endParaRPr lang="en-US"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Govt. Facilities</a:t>
                      </a:r>
                      <a:r>
                        <a:rPr lang="en-US" sz="1100" b="1" baseline="0" dirty="0" smtClean="0">
                          <a:solidFill>
                            <a:schemeClr val="tx1"/>
                          </a:solidFill>
                          <a:latin typeface="+mn-lt"/>
                        </a:rPr>
                        <a:t> &amp; Military Installations</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dirty="0" smtClean="0">
                          <a:solidFill>
                            <a:schemeClr val="tx1"/>
                          </a:solidFill>
                        </a:rPr>
                        <a:t>Displays Government</a:t>
                      </a:r>
                      <a:r>
                        <a:rPr lang="en-US" sz="1100" baseline="0" dirty="0" smtClean="0">
                          <a:solidFill>
                            <a:schemeClr val="tx1"/>
                          </a:solidFill>
                        </a:rPr>
                        <a:t> and Military Installations for US (DoD) and Non-US countries including Non-US countries Government Bodies, Defense Ministries, and Bases. </a:t>
                      </a:r>
                      <a:r>
                        <a:rPr lang="en-US" sz="1100" dirty="0" smtClean="0">
                          <a:solidFill>
                            <a:schemeClr val="tx1"/>
                          </a:solidFill>
                        </a:rPr>
                        <a:t> </a:t>
                      </a:r>
                      <a:r>
                        <a:rPr lang="en-US" sz="1100" baseline="0" dirty="0" smtClean="0">
                          <a:solidFill>
                            <a:schemeClr val="tx1"/>
                          </a:solidFill>
                          <a:latin typeface="+mn-lt"/>
                        </a:rPr>
                        <a:t>Synchronized with the map. </a:t>
                      </a:r>
                      <a:endParaRPr lang="en-US" sz="11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MIDB </a:t>
                      </a:r>
                      <a:r>
                        <a:rPr lang="en-US" sz="900" dirty="0" smtClean="0">
                          <a:solidFill>
                            <a:schemeClr val="tx1"/>
                          </a:solidFill>
                          <a:latin typeface="+mn-lt"/>
                        </a:rPr>
                        <a:t>(SIPR Only)</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mn-lt"/>
                        </a:rPr>
                        <a:t>HSIP</a:t>
                      </a:r>
                      <a:endParaRPr lang="en-US" sz="11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mn-lt"/>
                        </a:rPr>
                        <a:t>RPAD</a:t>
                      </a:r>
                      <a:endParaRPr lang="en-US" sz="1100" b="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080">
                <a:tc>
                  <a:txBody>
                    <a:bodyPr/>
                    <a:lstStyle/>
                    <a:p>
                      <a:pPr algn="l"/>
                      <a:endParaRPr lang="en-US"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Land Infrastructure</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aseline="0" dirty="0" smtClean="0">
                          <a:solidFill>
                            <a:schemeClr val="tx1"/>
                          </a:solidFill>
                        </a:rPr>
                        <a:t> </a:t>
                      </a:r>
                      <a:r>
                        <a:rPr lang="en-US" sz="1100" dirty="0" smtClean="0">
                          <a:solidFill>
                            <a:schemeClr val="tx1"/>
                          </a:solidFill>
                        </a:rPr>
                        <a:t>Displays Railroads</a:t>
                      </a:r>
                      <a:r>
                        <a:rPr lang="en-US" sz="1100" baseline="0" dirty="0" smtClean="0">
                          <a:solidFill>
                            <a:schemeClr val="tx1"/>
                          </a:solidFill>
                        </a:rPr>
                        <a:t> and Tunnels for US (DoD/Civilian) and Non-US countries including Highway and Railroad Tunnels, Railroad Yards, and Nodes, Change of Gage, and Change of Mode. S</a:t>
                      </a:r>
                      <a:r>
                        <a:rPr lang="en-US" sz="1100" baseline="0" dirty="0" smtClean="0">
                          <a:solidFill>
                            <a:schemeClr val="tx1"/>
                          </a:solidFill>
                          <a:latin typeface="+mn-lt"/>
                        </a:rPr>
                        <a:t>ynchronized with the map.</a:t>
                      </a:r>
                      <a:endParaRPr lang="en-US" sz="11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dirty="0" smtClean="0">
                          <a:solidFill>
                            <a:schemeClr val="tx1"/>
                          </a:solidFill>
                        </a:rPr>
                        <a:t>MIDB </a:t>
                      </a:r>
                      <a:r>
                        <a:rPr lang="en-US" sz="900" dirty="0" smtClean="0">
                          <a:solidFill>
                            <a:schemeClr val="tx1"/>
                          </a:solidFill>
                        </a:rPr>
                        <a:t>(SIPR Only)</a:t>
                      </a:r>
                      <a:r>
                        <a:rPr lang="en-US" sz="1100" dirty="0" smtClean="0">
                          <a:solidFill>
                            <a:schemeClr val="tx1"/>
                          </a:solidFill>
                        </a:rPr>
                        <a:t> </a:t>
                      </a:r>
                    </a:p>
                    <a:p>
                      <a:pPr marL="0" marR="0" indent="0" algn="l" defTabSz="914400" rtl="0" eaLnBrk="1" fontAlgn="t" latinLnBrk="0" hangingPunct="1">
                        <a:lnSpc>
                          <a:spcPct val="100000"/>
                        </a:lnSpc>
                        <a:spcBef>
                          <a:spcPts val="0"/>
                        </a:spcBef>
                        <a:spcAft>
                          <a:spcPts val="0"/>
                        </a:spcAft>
                        <a:buClrTx/>
                        <a:buSzTx/>
                        <a:buFontTx/>
                        <a:buNone/>
                        <a:tabLst/>
                        <a:defRPr/>
                      </a:pPr>
                      <a:r>
                        <a:rPr lang="en-US" sz="1100" dirty="0" smtClean="0">
                          <a:solidFill>
                            <a:schemeClr val="tx1"/>
                          </a:solidFill>
                        </a:rPr>
                        <a:t>HSIP</a:t>
                      </a:r>
                      <a:endParaRPr lang="en-US" sz="1100" dirty="0" smtClean="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7220">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Emergency Services</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Displays</a:t>
                      </a:r>
                      <a:r>
                        <a:rPr lang="en-US" sz="1100" baseline="0" dirty="0" smtClean="0">
                          <a:solidFill>
                            <a:schemeClr val="tx1"/>
                          </a:solidFill>
                        </a:rPr>
                        <a:t> EOCs, FEMA Facilities, EMS, Hurricane Evacuation Routes for CONUS.  Displays Fire Stations and Law Enforcement for US (DoD/Civilian) and Non-US countries.</a:t>
                      </a:r>
                      <a:endParaRPr lang="en-US" sz="11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mn-lt"/>
                        </a:rPr>
                        <a:t>MIDB </a:t>
                      </a:r>
                      <a:r>
                        <a:rPr lang="en-US" sz="900" dirty="0" smtClean="0">
                          <a:solidFill>
                            <a:schemeClr val="tx1"/>
                          </a:solidFill>
                          <a:latin typeface="+mn-lt"/>
                        </a:rPr>
                        <a:t>(SIPR only), </a:t>
                      </a:r>
                    </a:p>
                    <a:p>
                      <a:r>
                        <a:rPr lang="en-US" sz="1100" dirty="0" smtClean="0">
                          <a:solidFill>
                            <a:schemeClr val="tx1"/>
                          </a:solidFill>
                          <a:latin typeface="+mn-lt"/>
                        </a:rPr>
                        <a:t>HSIP</a:t>
                      </a:r>
                    </a:p>
                    <a:p>
                      <a:r>
                        <a:rPr lang="en-US" sz="1100" b="0" dirty="0" smtClean="0">
                          <a:solidFill>
                            <a:schemeClr val="tx1"/>
                          </a:solidFill>
                          <a:latin typeface="+mn-lt"/>
                        </a:rPr>
                        <a:t>RPAD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4886">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Water</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rPr>
                        <a:t>Displays Water</a:t>
                      </a:r>
                      <a:r>
                        <a:rPr lang="en-US" sz="1100" b="0" baseline="0" dirty="0" smtClean="0">
                          <a:solidFill>
                            <a:schemeClr val="tx1"/>
                          </a:solidFill>
                        </a:rPr>
                        <a:t> Sources and Storage for US (DoD/Civilian) and Non-US countries including Wells, Reservoirs, Potable and Non-Potable Storage facilities.</a:t>
                      </a:r>
                      <a:r>
                        <a:rPr lang="en-US" sz="1100" b="0" kern="1200" dirty="0" smtClean="0">
                          <a:solidFill>
                            <a:schemeClr val="tx1"/>
                          </a:solidFill>
                          <a:latin typeface="+mn-lt"/>
                          <a:ea typeface="+mn-ea"/>
                          <a:cs typeface="+mn-cs"/>
                        </a:rPr>
                        <a:t>  </a:t>
                      </a:r>
                      <a:r>
                        <a:rPr lang="en-US" sz="1100" b="0" kern="1200" baseline="0" dirty="0" smtClean="0">
                          <a:solidFill>
                            <a:schemeClr val="tx1"/>
                          </a:solidFill>
                          <a:latin typeface="+mn-lt"/>
                          <a:ea typeface="+mn-ea"/>
                          <a:cs typeface="+mn-cs"/>
                        </a:rPr>
                        <a:t>S</a:t>
                      </a:r>
                      <a:r>
                        <a:rPr lang="en-US" sz="1100" b="0" baseline="0" dirty="0" smtClean="0">
                          <a:solidFill>
                            <a:schemeClr val="tx1"/>
                          </a:solidFill>
                          <a:latin typeface="+mn-lt"/>
                        </a:rPr>
                        <a:t>ynchronized with the map. </a:t>
                      </a:r>
                      <a:endParaRPr lang="en-US" sz="11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US" sz="1100" dirty="0" smtClean="0">
                          <a:solidFill>
                            <a:schemeClr val="tx1"/>
                          </a:solidFill>
                        </a:rPr>
                        <a:t>MIDB </a:t>
                      </a:r>
                      <a:r>
                        <a:rPr lang="en-US" sz="900" dirty="0" smtClean="0">
                          <a:solidFill>
                            <a:schemeClr val="tx1"/>
                          </a:solidFill>
                        </a:rPr>
                        <a:t>(SIPR only)</a:t>
                      </a:r>
                      <a:endParaRPr lang="en-US" sz="1100" dirty="0" smtClean="0">
                        <a:solidFill>
                          <a:schemeClr val="tx1"/>
                        </a:solidFill>
                      </a:endParaRPr>
                    </a:p>
                    <a:p>
                      <a:pPr fontAlgn="t"/>
                      <a:r>
                        <a:rPr lang="en-US" sz="1100" dirty="0" smtClean="0">
                          <a:solidFill>
                            <a:schemeClr val="tx1"/>
                          </a:solidFill>
                        </a:rPr>
                        <a:t>HSIP</a:t>
                      </a:r>
                    </a:p>
                    <a:p>
                      <a:pPr marL="0" marR="0" indent="0" algn="l" defTabSz="914400" rtl="0" eaLnBrk="1" fontAlgn="t" latinLnBrk="0" hangingPunct="1">
                        <a:lnSpc>
                          <a:spcPct val="100000"/>
                        </a:lnSpc>
                        <a:spcBef>
                          <a:spcPts val="0"/>
                        </a:spcBef>
                        <a:spcAft>
                          <a:spcPts val="0"/>
                        </a:spcAft>
                        <a:buClrTx/>
                        <a:buSzTx/>
                        <a:buFontTx/>
                        <a:buNone/>
                        <a:tabLst/>
                        <a:defRPr/>
                      </a:pPr>
                      <a:r>
                        <a:rPr lang="en-US" sz="1100" b="0" dirty="0" smtClean="0">
                          <a:solidFill>
                            <a:schemeClr val="tx1"/>
                          </a:solidFill>
                          <a:latin typeface="+mn-lt"/>
                        </a:rPr>
                        <a:t>RPAD</a:t>
                      </a:r>
                      <a:endParaRPr lang="en-US" sz="1100" b="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4583">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Medical Facilities</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Displays Medical Facilities </a:t>
                      </a:r>
                      <a:r>
                        <a:rPr lang="en-US" sz="1100" baseline="0" dirty="0" smtClean="0">
                          <a:solidFill>
                            <a:schemeClr val="tx1"/>
                          </a:solidFill>
                          <a:latin typeface="+mn-lt"/>
                        </a:rPr>
                        <a:t>for US(DoD / Civilian) and Non-US countries including H</a:t>
                      </a:r>
                      <a:r>
                        <a:rPr lang="en-US" sz="1100" dirty="0" smtClean="0">
                          <a:solidFill>
                            <a:schemeClr val="tx1"/>
                          </a:solidFill>
                          <a:latin typeface="+mn-lt"/>
                        </a:rPr>
                        <a:t>ospitals, clinics,</a:t>
                      </a:r>
                      <a:r>
                        <a:rPr lang="en-US" sz="1100" baseline="0" dirty="0" smtClean="0">
                          <a:solidFill>
                            <a:schemeClr val="tx1"/>
                          </a:solidFill>
                          <a:latin typeface="+mn-lt"/>
                        </a:rPr>
                        <a:t> Blood banks, Pharmacies, and Medical/Dental clinics.  Synchronized with the map.  </a:t>
                      </a:r>
                      <a:endParaRPr lang="en-US" sz="1100" b="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mn-lt"/>
                        </a:rPr>
                        <a:t>MIDB </a:t>
                      </a:r>
                      <a:r>
                        <a:rPr lang="en-US" sz="900" dirty="0" smtClean="0">
                          <a:solidFill>
                            <a:schemeClr val="tx1"/>
                          </a:solidFill>
                          <a:latin typeface="+mn-lt"/>
                        </a:rPr>
                        <a:t>(SIPR only), </a:t>
                      </a:r>
                    </a:p>
                    <a:p>
                      <a:r>
                        <a:rPr lang="en-US" sz="1100" dirty="0" smtClean="0">
                          <a:solidFill>
                            <a:schemeClr val="tx1"/>
                          </a:solidFill>
                          <a:latin typeface="+mn-lt"/>
                        </a:rPr>
                        <a:t>HSIP</a:t>
                      </a:r>
                    </a:p>
                    <a:p>
                      <a:r>
                        <a:rPr lang="en-US" sz="1100" b="0" dirty="0" smtClean="0">
                          <a:solidFill>
                            <a:schemeClr val="tx1"/>
                          </a:solidFill>
                          <a:latin typeface="+mn-lt"/>
                        </a:rPr>
                        <a:t>RPAD</a:t>
                      </a:r>
                      <a:endParaRPr lang="en-US" sz="1100" b="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4" name="Picture 51" descr="C:\Users\fulchwo\Documents\0 Temp\ICONS\Icons\icn_widget_emergencyFacilit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84" y="2669715"/>
            <a:ext cx="454819" cy="457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C:\Users\fulchwo\Documents\0 Temp\ICONS\Icons\icn_widget_waterFacilit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84" y="3280401"/>
            <a:ext cx="454819" cy="514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18" descr="C:\Users\fulchwo\Documents\0 Temp\ICONS\Icons\icn_widget_landInfr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84" y="2067189"/>
            <a:ext cx="454819" cy="428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38" descr="C:\Users\fulchwo\Documents\0 Temp\ICONS\Icons\icn_widget_ milGovFaciliti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384" y="1403746"/>
            <a:ext cx="454819" cy="4548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16" descr="C:\Users\fulchwo\Documents\0 Temp\ICONS\Icons\icn_widget_medicalFaciliti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384" y="4013552"/>
            <a:ext cx="454819" cy="514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 Placeholder 1"/>
          <p:cNvSpPr>
            <a:spLocks noGrp="1"/>
          </p:cNvSpPr>
          <p:nvPr>
            <p:ph type="body" sz="quarter" idx="10"/>
          </p:nvPr>
        </p:nvSpPr>
        <p:spPr>
          <a:xfrm>
            <a:off x="1760688" y="223028"/>
            <a:ext cx="5045075" cy="576263"/>
          </a:xfrm>
        </p:spPr>
        <p:txBody>
          <a:bodyPr/>
          <a:lstStyle/>
          <a:p>
            <a:r>
              <a:rPr lang="en-US" dirty="0" smtClean="0"/>
              <a:t>GCSS-J Capabilities</a:t>
            </a:r>
            <a:endParaRPr lang="en-US" dirty="0"/>
          </a:p>
        </p:txBody>
      </p:sp>
    </p:spTree>
    <p:extLst>
      <p:ext uri="{BB962C8B-B14F-4D97-AF65-F5344CB8AC3E}">
        <p14:creationId xmlns:p14="http://schemas.microsoft.com/office/powerpoint/2010/main" val="1034359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085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Title</a:t>
            </a:r>
            <a:endParaRPr lang="en-US" dirty="0"/>
          </a:p>
          <a:p>
            <a:endParaRPr lang="en-US" dirty="0"/>
          </a:p>
        </p:txBody>
      </p:sp>
      <p:sp>
        <p:nvSpPr>
          <p:cNvPr id="3" name="Text Placeholder 2"/>
          <p:cNvSpPr>
            <a:spLocks noGrp="1"/>
          </p:cNvSpPr>
          <p:nvPr>
            <p:ph type="body" sz="quarter" idx="4294967295"/>
          </p:nvPr>
        </p:nvSpPr>
        <p:spPr>
          <a:xfrm>
            <a:off x="123092" y="985837"/>
            <a:ext cx="8845062" cy="4025777"/>
          </a:xfrm>
          <a:prstGeom prst="rect">
            <a:avLst/>
          </a:prstGeom>
        </p:spPr>
        <p:txBody>
          <a:bodyPr/>
          <a:lstStyle/>
          <a:p>
            <a:r>
              <a:rPr lang="en-US" sz="1400" b="1" dirty="0" smtClean="0">
                <a:latin typeface="Arial" panose="020B0604020202020204" pitchFamily="34" charset="0"/>
                <a:cs typeface="Arial" panose="020B0604020202020204" pitchFamily="34" charset="0"/>
              </a:rPr>
              <a:t>Text</a:t>
            </a:r>
            <a:endParaRPr lang="en-US" sz="1200" dirty="0" smtClean="0">
              <a:latin typeface="Arial" panose="020B0604020202020204" pitchFamily="34" charset="0"/>
              <a:cs typeface="Arial" panose="020B0604020202020204" pitchFamily="34" charset="0"/>
            </a:endParaRPr>
          </a:p>
          <a:p>
            <a:pPr marL="2286000" lvl="5" indent="0">
              <a:buNone/>
            </a:pPr>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7083629" y="4922119"/>
            <a:ext cx="898003" cy="215444"/>
          </a:xfrm>
          <a:prstGeom prst="rect">
            <a:avLst/>
          </a:prstGeom>
          <a:noFill/>
        </p:spPr>
        <p:txBody>
          <a:bodyPr wrap="none" rtlCol="0">
            <a:spAutoFit/>
          </a:bodyPr>
          <a:lstStyle/>
          <a:p>
            <a:r>
              <a:rPr lang="en-US" sz="800" dirty="0" smtClean="0">
                <a:solidFill>
                  <a:schemeClr val="bg1"/>
                </a:solidFill>
                <a:latin typeface="Arial" panose="020B0604020202020204" pitchFamily="34" charset="0"/>
                <a:cs typeface="Arial" panose="020B0604020202020204" pitchFamily="34" charset="0"/>
              </a:rPr>
              <a:t>9 January 2017</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626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35019" y="891636"/>
            <a:ext cx="8096111" cy="3173176"/>
          </a:xfrm>
          <a:prstGeom prst="rect">
            <a:avLst/>
          </a:prstGeom>
          <a:noFill/>
          <a:ln w="9525">
            <a:noFill/>
            <a:miter lim="800000"/>
            <a:headEnd/>
            <a:tailEnd/>
          </a:ln>
        </p:spPr>
        <p:txBody>
          <a:bodyPr wrap="square">
            <a:spAutoFit/>
          </a:bodyPr>
          <a:lstStyle/>
          <a:p>
            <a:pPr marL="171450" indent="-171450">
              <a:lnSpc>
                <a:spcPct val="110000"/>
              </a:lnSpc>
              <a:buFontTx/>
              <a:buChar char="•"/>
              <a:defRPr/>
            </a:pPr>
            <a:r>
              <a:rPr lang="en-US" sz="1400" dirty="0">
                <a:latin typeface="Arial" pitchFamily="34" charset="0"/>
                <a:cs typeface="Arial" pitchFamily="34" charset="0"/>
              </a:rPr>
              <a:t>Acquisition Category: </a:t>
            </a:r>
            <a:r>
              <a:rPr lang="en-US" sz="1400" b="1" dirty="0">
                <a:latin typeface="Arial" pitchFamily="34" charset="0"/>
                <a:cs typeface="Arial" pitchFamily="34" charset="0"/>
              </a:rPr>
              <a:t>1AC</a:t>
            </a:r>
          </a:p>
          <a:p>
            <a:pPr marL="171450" indent="-171450">
              <a:lnSpc>
                <a:spcPct val="110000"/>
              </a:lnSpc>
              <a:buFontTx/>
              <a:buChar char="•"/>
              <a:defRPr/>
            </a:pPr>
            <a:r>
              <a:rPr lang="en-US" sz="1400" dirty="0" smtClean="0">
                <a:latin typeface="Arial" pitchFamily="34" charset="0"/>
                <a:cs typeface="Arial" pitchFamily="34" charset="0"/>
              </a:rPr>
              <a:t>Functional </a:t>
            </a:r>
            <a:r>
              <a:rPr lang="en-US" sz="1400" dirty="0">
                <a:latin typeface="Arial" pitchFamily="34" charset="0"/>
                <a:cs typeface="Arial" pitchFamily="34" charset="0"/>
              </a:rPr>
              <a:t>Sponsor: Director for Logistics Joint Staff J-4 (DJ4)</a:t>
            </a:r>
          </a:p>
          <a:p>
            <a:pPr marL="171450" indent="-171450">
              <a:lnSpc>
                <a:spcPct val="110000"/>
              </a:lnSpc>
              <a:buFontTx/>
              <a:buChar char="•"/>
              <a:defRPr/>
            </a:pPr>
            <a:r>
              <a:rPr lang="en-US" sz="1400" dirty="0" smtClean="0">
                <a:latin typeface="Arial" pitchFamily="34" charset="0"/>
                <a:cs typeface="Arial" pitchFamily="34" charset="0"/>
              </a:rPr>
              <a:t>Milestone </a:t>
            </a:r>
            <a:r>
              <a:rPr lang="en-US" sz="1400" dirty="0">
                <a:latin typeface="Arial" pitchFamily="34" charset="0"/>
                <a:cs typeface="Arial" pitchFamily="34" charset="0"/>
              </a:rPr>
              <a:t>Decision Authority:  DISA Component Acquisition Executive</a:t>
            </a:r>
          </a:p>
          <a:p>
            <a:pPr marL="171450" indent="-171450">
              <a:lnSpc>
                <a:spcPct val="110000"/>
              </a:lnSpc>
              <a:buFontTx/>
              <a:buChar char="•"/>
              <a:defRPr/>
            </a:pPr>
            <a:r>
              <a:rPr lang="en-US" sz="1400" dirty="0">
                <a:latin typeface="Arial" pitchFamily="34" charset="0"/>
                <a:cs typeface="Arial" pitchFamily="34" charset="0"/>
              </a:rPr>
              <a:t>Operational Test Authority: Joint Interoperability Test Command (JITC)</a:t>
            </a:r>
          </a:p>
          <a:p>
            <a:pPr marL="171450" indent="-171450">
              <a:lnSpc>
                <a:spcPct val="110000"/>
              </a:lnSpc>
              <a:buFontTx/>
              <a:buChar char="•"/>
              <a:defRPr/>
            </a:pPr>
            <a:r>
              <a:rPr lang="en-US" sz="1400" dirty="0">
                <a:latin typeface="Arial" pitchFamily="34" charset="0"/>
                <a:cs typeface="Arial" pitchFamily="34" charset="0"/>
              </a:rPr>
              <a:t>Security Control Assessor:  DISA Risk Management Executive (RE5)</a:t>
            </a:r>
          </a:p>
          <a:p>
            <a:pPr marL="171450" indent="-171450">
              <a:lnSpc>
                <a:spcPct val="110000"/>
              </a:lnSpc>
              <a:buFontTx/>
              <a:buChar char="•"/>
              <a:defRPr/>
            </a:pPr>
            <a:r>
              <a:rPr lang="en-US" sz="1400" dirty="0">
                <a:latin typeface="Arial" pitchFamily="34" charset="0"/>
                <a:cs typeface="Arial" pitchFamily="34" charset="0"/>
              </a:rPr>
              <a:t>Authorization Official: STRATCOM</a:t>
            </a:r>
          </a:p>
          <a:p>
            <a:pPr marL="171450" indent="-171450">
              <a:lnSpc>
                <a:spcPct val="110000"/>
              </a:lnSpc>
              <a:buFontTx/>
              <a:buChar char="•"/>
              <a:defRPr/>
            </a:pPr>
            <a:r>
              <a:rPr lang="en-US" sz="1400" dirty="0">
                <a:latin typeface="Arial" pitchFamily="34" charset="0"/>
                <a:cs typeface="Arial" pitchFamily="34" charset="0"/>
              </a:rPr>
              <a:t>Mission Assurance Level:  MAC II</a:t>
            </a:r>
          </a:p>
          <a:p>
            <a:pPr marL="171450" indent="-171450">
              <a:lnSpc>
                <a:spcPct val="110000"/>
              </a:lnSpc>
              <a:buFontTx/>
              <a:buChar char="•"/>
              <a:defRPr/>
            </a:pPr>
            <a:r>
              <a:rPr lang="en-US" sz="1400" dirty="0">
                <a:latin typeface="Arial" pitchFamily="34" charset="0"/>
                <a:cs typeface="Arial" pitchFamily="34" charset="0"/>
              </a:rPr>
              <a:t>Requirements Authority:  JS J4</a:t>
            </a:r>
          </a:p>
          <a:p>
            <a:pPr marL="171450" indent="-171450">
              <a:lnSpc>
                <a:spcPct val="110000"/>
              </a:lnSpc>
              <a:buFontTx/>
              <a:buChar char="•"/>
              <a:defRPr/>
            </a:pPr>
            <a:r>
              <a:rPr lang="en-US" sz="1400" dirty="0">
                <a:latin typeface="Arial" pitchFamily="34" charset="0"/>
                <a:cs typeface="Arial" pitchFamily="34" charset="0"/>
              </a:rPr>
              <a:t>Current Operating System: v8.1 </a:t>
            </a:r>
          </a:p>
          <a:p>
            <a:pPr marL="171450" indent="-171450">
              <a:lnSpc>
                <a:spcPct val="110000"/>
              </a:lnSpc>
              <a:buFontTx/>
              <a:buChar char="•"/>
              <a:defRPr/>
            </a:pPr>
            <a:r>
              <a:rPr lang="en-US" sz="1400" dirty="0">
                <a:latin typeface="Arial" pitchFamily="34" charset="0"/>
                <a:cs typeface="Arial" pitchFamily="34" charset="0"/>
              </a:rPr>
              <a:t>Customers:  </a:t>
            </a:r>
          </a:p>
          <a:p>
            <a:pPr marL="514350" lvl="1" indent="-171450">
              <a:lnSpc>
                <a:spcPct val="110000"/>
              </a:lnSpc>
              <a:buFont typeface="Arial" charset="0"/>
              <a:buChar char="–"/>
              <a:defRPr/>
            </a:pPr>
            <a:r>
              <a:rPr lang="en-US" sz="1400" dirty="0">
                <a:solidFill>
                  <a:srgbClr val="3333CC"/>
                </a:solidFill>
                <a:latin typeface="Arial" pitchFamily="34" charset="0"/>
                <a:cs typeface="Arial" pitchFamily="34" charset="0"/>
              </a:rPr>
              <a:t>Combatant </a:t>
            </a:r>
            <a:r>
              <a:rPr lang="en-US" sz="1400" dirty="0" smtClean="0">
                <a:solidFill>
                  <a:srgbClr val="3333CC"/>
                </a:solidFill>
                <a:latin typeface="Arial" pitchFamily="34" charset="0"/>
                <a:cs typeface="Arial" pitchFamily="34" charset="0"/>
              </a:rPr>
              <a:t>Commands |  Joint </a:t>
            </a:r>
            <a:r>
              <a:rPr lang="en-US" sz="1400" dirty="0">
                <a:solidFill>
                  <a:srgbClr val="3333CC"/>
                </a:solidFill>
                <a:latin typeface="Arial" pitchFamily="34" charset="0"/>
                <a:cs typeface="Arial" pitchFamily="34" charset="0"/>
              </a:rPr>
              <a:t>Task Force </a:t>
            </a:r>
            <a:r>
              <a:rPr lang="en-US" sz="1400" dirty="0" smtClean="0">
                <a:solidFill>
                  <a:srgbClr val="3333CC"/>
                </a:solidFill>
                <a:latin typeface="Arial" pitchFamily="34" charset="0"/>
                <a:cs typeface="Arial" pitchFamily="34" charset="0"/>
              </a:rPr>
              <a:t>Commanders  | Other </a:t>
            </a:r>
            <a:r>
              <a:rPr lang="en-US" sz="1400" dirty="0">
                <a:solidFill>
                  <a:srgbClr val="3333CC"/>
                </a:solidFill>
                <a:latin typeface="Arial" pitchFamily="34" charset="0"/>
                <a:cs typeface="Arial" pitchFamily="34" charset="0"/>
              </a:rPr>
              <a:t>Agencies</a:t>
            </a:r>
          </a:p>
          <a:p>
            <a:pPr marL="171450" indent="-171450">
              <a:lnSpc>
                <a:spcPct val="110000"/>
              </a:lnSpc>
              <a:buFontTx/>
              <a:buChar char="•"/>
              <a:defRPr/>
            </a:pPr>
            <a:r>
              <a:rPr lang="en-US" sz="1400" dirty="0">
                <a:latin typeface="Arial" pitchFamily="34" charset="0"/>
                <a:cs typeface="Arial" pitchFamily="34" charset="0"/>
              </a:rPr>
              <a:t>Operational Concept:</a:t>
            </a:r>
          </a:p>
          <a:p>
            <a:pPr marL="514350" lvl="1" indent="-171450">
              <a:lnSpc>
                <a:spcPct val="110000"/>
              </a:lnSpc>
              <a:buFont typeface="Arial" charset="0"/>
              <a:buChar char="–"/>
              <a:defRPr/>
            </a:pPr>
            <a:r>
              <a:rPr lang="en-US" sz="1400" dirty="0">
                <a:solidFill>
                  <a:srgbClr val="3333CC"/>
                </a:solidFill>
                <a:latin typeface="Arial" pitchFamily="34" charset="0"/>
                <a:cs typeface="Arial" pitchFamily="34" charset="0"/>
              </a:rPr>
              <a:t>Strategic Server </a:t>
            </a:r>
            <a:r>
              <a:rPr lang="en-US" sz="1400" dirty="0" smtClean="0">
                <a:solidFill>
                  <a:srgbClr val="3333CC"/>
                </a:solidFill>
                <a:latin typeface="Arial" pitchFamily="34" charset="0"/>
                <a:cs typeface="Arial" pitchFamily="34" charset="0"/>
              </a:rPr>
              <a:t>Suites:  DECC-Montgomery </a:t>
            </a:r>
            <a:r>
              <a:rPr lang="en-US" sz="1400" dirty="0">
                <a:solidFill>
                  <a:srgbClr val="3333CC"/>
                </a:solidFill>
                <a:latin typeface="Arial" pitchFamily="34" charset="0"/>
                <a:cs typeface="Arial" pitchFamily="34" charset="0"/>
              </a:rPr>
              <a:t>– Primary / DECC-St Louis – Failover</a:t>
            </a:r>
          </a:p>
        </p:txBody>
      </p:sp>
      <p:pic>
        <p:nvPicPr>
          <p:cNvPr id="5" name="Picture 4"/>
          <p:cNvPicPr>
            <a:picLocks noChangeAspect="1" noChangeArrowheads="1"/>
          </p:cNvPicPr>
          <p:nvPr/>
        </p:nvPicPr>
        <p:blipFill>
          <a:blip r:embed="rId2" cstate="print"/>
          <a:srcRect l="16406" t="23984" r="14063" b="3387"/>
          <a:stretch>
            <a:fillRect/>
          </a:stretch>
        </p:blipFill>
        <p:spPr bwMode="auto">
          <a:xfrm>
            <a:off x="6107123" y="1290174"/>
            <a:ext cx="2573241" cy="1767088"/>
          </a:xfrm>
          <a:prstGeom prst="rect">
            <a:avLst/>
          </a:prstGeom>
          <a:noFill/>
          <a:ln w="9525" algn="ctr">
            <a:noFill/>
            <a:miter lim="800000"/>
            <a:headEnd/>
            <a:tailEnd/>
          </a:ln>
          <a:effectLst>
            <a:outerShdw blurRad="50800" dist="50800" dir="5400000" algn="ctr" rotWithShape="0">
              <a:schemeClr val="accent1">
                <a:lumMod val="75000"/>
              </a:schemeClr>
            </a:outerShdw>
          </a:effectLst>
        </p:spPr>
      </p:pic>
      <p:sp>
        <p:nvSpPr>
          <p:cNvPr id="8" name="Text Placeholder 7"/>
          <p:cNvSpPr>
            <a:spLocks noGrp="1"/>
          </p:cNvSpPr>
          <p:nvPr>
            <p:ph type="body" sz="quarter" idx="10"/>
          </p:nvPr>
        </p:nvSpPr>
        <p:spPr>
          <a:xfrm>
            <a:off x="1760538" y="227058"/>
            <a:ext cx="5045075" cy="576263"/>
          </a:xfrm>
        </p:spPr>
        <p:txBody>
          <a:bodyPr/>
          <a:lstStyle/>
          <a:p>
            <a:r>
              <a:rPr lang="en-US" dirty="0" smtClean="0"/>
              <a:t>Global Combat Support System-Joint 101</a:t>
            </a:r>
            <a:endParaRPr lang="en-US" dirty="0"/>
          </a:p>
        </p:txBody>
      </p:sp>
      <p:sp>
        <p:nvSpPr>
          <p:cNvPr id="2" name="TextBox 1"/>
          <p:cNvSpPr txBox="1"/>
          <p:nvPr/>
        </p:nvSpPr>
        <p:spPr>
          <a:xfrm>
            <a:off x="337930" y="4317326"/>
            <a:ext cx="8438322" cy="338554"/>
          </a:xfrm>
          <a:prstGeom prst="rect">
            <a:avLst/>
          </a:prstGeom>
          <a:solidFill>
            <a:schemeClr val="tx2">
              <a:lumMod val="50000"/>
            </a:schemeClr>
          </a:solidFill>
        </p:spPr>
        <p:txBody>
          <a:bodyPr wrap="square" rtlCol="0">
            <a:spAutoFit/>
          </a:bodyPr>
          <a:lstStyle/>
          <a:p>
            <a:pPr algn="ctr"/>
            <a:r>
              <a:rPr lang="en-US" sz="1600" b="1" i="1" dirty="0">
                <a:solidFill>
                  <a:schemeClr val="bg1"/>
                </a:solidFill>
                <a:latin typeface="Times New Roman" panose="02020603050405020304" pitchFamily="18" charset="0"/>
                <a:cs typeface="Times New Roman" panose="02020603050405020304" pitchFamily="18" charset="0"/>
              </a:rPr>
              <a:t>GCSS-J is </a:t>
            </a:r>
            <a:r>
              <a:rPr lang="en-US" sz="1600" b="1" i="1" dirty="0" smtClean="0">
                <a:solidFill>
                  <a:schemeClr val="bg1"/>
                </a:solidFill>
                <a:latin typeface="Times New Roman" panose="02020603050405020304" pitchFamily="18" charset="0"/>
                <a:cs typeface="Times New Roman" panose="02020603050405020304" pitchFamily="18" charset="0"/>
              </a:rPr>
              <a:t>the tool that eliminates “swivel seat management” for the joint logistics community</a:t>
            </a:r>
            <a:endParaRPr lang="en-US" sz="16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342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a:xfrm>
            <a:off x="1371600" y="887502"/>
            <a:ext cx="6344841" cy="478631"/>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500" dirty="0" smtClean="0"/>
              <a:t>Provides Joint Logisticians with </a:t>
            </a:r>
            <a:r>
              <a:rPr lang="en-US" sz="1500" dirty="0" smtClean="0">
                <a:solidFill>
                  <a:srgbClr val="7030A0"/>
                </a:solidFill>
              </a:rPr>
              <a:t>Visibility</a:t>
            </a:r>
            <a:r>
              <a:rPr lang="en-US" sz="1500" dirty="0" smtClean="0"/>
              <a:t> &amp; </a:t>
            </a:r>
            <a:r>
              <a:rPr lang="en-US" sz="1500" dirty="0" smtClean="0">
                <a:solidFill>
                  <a:srgbClr val="7030A0"/>
                </a:solidFill>
              </a:rPr>
              <a:t>Decision Support </a:t>
            </a:r>
            <a:r>
              <a:rPr lang="en-US" sz="1500" dirty="0" smtClean="0"/>
              <a:t>tools to Effectively </a:t>
            </a:r>
            <a:br>
              <a:rPr lang="en-US" sz="1500" dirty="0" smtClean="0"/>
            </a:br>
            <a:r>
              <a:rPr lang="en-US" sz="1500" dirty="0" smtClean="0"/>
              <a:t>Plan &amp; Execute Logistics Support for Current &amp; Future Operations</a:t>
            </a:r>
            <a:endParaRPr lang="en-US" sz="1500" dirty="0"/>
          </a:p>
        </p:txBody>
      </p:sp>
      <p:sp>
        <p:nvSpPr>
          <p:cNvPr id="8" name="Oval 2"/>
          <p:cNvSpPr>
            <a:spLocks noChangeArrowheads="1"/>
          </p:cNvSpPr>
          <p:nvPr/>
        </p:nvSpPr>
        <p:spPr bwMode="auto">
          <a:xfrm>
            <a:off x="1485900" y="2311544"/>
            <a:ext cx="6129338" cy="289431"/>
          </a:xfrm>
          <a:prstGeom prst="ellipse">
            <a:avLst/>
          </a:prstGeom>
          <a:noFill/>
          <a:ln w="9525">
            <a:noFill/>
            <a:round/>
            <a:headEnd/>
            <a:tailEnd/>
          </a:ln>
        </p:spPr>
        <p:txBody>
          <a:bodyPr lIns="67866" tIns="33338" rIns="67866" bIns="33338" anchor="ctr">
            <a:spAutoFit/>
          </a:bodyPr>
          <a:lstStyle/>
          <a:p>
            <a:pPr algn="ctr" eaLnBrk="0" hangingPunct="0"/>
            <a:endParaRPr lang="en-US" sz="900" b="1" dirty="0"/>
          </a:p>
        </p:txBody>
      </p:sp>
      <p:sp>
        <p:nvSpPr>
          <p:cNvPr id="9" name="Rectangle 3"/>
          <p:cNvSpPr>
            <a:spLocks noChangeArrowheads="1"/>
          </p:cNvSpPr>
          <p:nvPr/>
        </p:nvSpPr>
        <p:spPr bwMode="auto">
          <a:xfrm>
            <a:off x="3771900" y="1143000"/>
            <a:ext cx="685800" cy="685800"/>
          </a:xfrm>
          <a:prstGeom prst="rect">
            <a:avLst/>
          </a:prstGeom>
          <a:noFill/>
          <a:ln w="9525">
            <a:noFill/>
            <a:miter lim="800000"/>
            <a:headEnd/>
            <a:tailEnd/>
          </a:ln>
        </p:spPr>
        <p:txBody>
          <a:bodyPr wrap="none" anchor="ctr"/>
          <a:lstStyle/>
          <a:p>
            <a:pPr algn="ctr" eaLnBrk="0" hangingPunct="0"/>
            <a:endParaRPr lang="en-US" sz="900" b="1" dirty="0"/>
          </a:p>
        </p:txBody>
      </p:sp>
      <p:sp>
        <p:nvSpPr>
          <p:cNvPr id="11" name="Text Box 7"/>
          <p:cNvSpPr txBox="1">
            <a:spLocks noChangeArrowheads="1"/>
          </p:cNvSpPr>
          <p:nvPr/>
        </p:nvSpPr>
        <p:spPr bwMode="auto">
          <a:xfrm>
            <a:off x="1257301" y="1485900"/>
            <a:ext cx="1793081" cy="2577703"/>
          </a:xfrm>
          <a:prstGeom prst="rect">
            <a:avLst/>
          </a:prstGeom>
          <a:solidFill>
            <a:schemeClr val="accent1">
              <a:lumMod val="75000"/>
            </a:schemeClr>
          </a:solidFill>
          <a:ln w="9525">
            <a:noFill/>
            <a:miter lim="800000"/>
            <a:headEnd/>
            <a:tailEnd/>
          </a:ln>
        </p:spPr>
        <p:txBody>
          <a:bodyPr/>
          <a:lstStyle/>
          <a:p>
            <a:pPr eaLnBrk="0" hangingPunct="0">
              <a:spcBef>
                <a:spcPts val="450"/>
              </a:spcBef>
              <a:spcAft>
                <a:spcPts val="450"/>
              </a:spcAft>
              <a:defRPr/>
            </a:pPr>
            <a:r>
              <a:rPr lang="en-US" sz="1200" dirty="0">
                <a:solidFill>
                  <a:schemeClr val="bg1"/>
                </a:solidFill>
                <a:latin typeface="Arial" pitchFamily="34" charset="0"/>
                <a:cs typeface="Arial" pitchFamily="34" charset="0"/>
              </a:rPr>
              <a:t>Primary information technology application to provide a single source of visibility &amp; decision support for the Joint logistician</a:t>
            </a:r>
            <a:br>
              <a:rPr lang="en-US" sz="1200" dirty="0">
                <a:solidFill>
                  <a:schemeClr val="bg1"/>
                </a:solidFill>
                <a:latin typeface="Arial" pitchFamily="34" charset="0"/>
                <a:cs typeface="Arial" pitchFamily="34" charset="0"/>
              </a:rPr>
            </a:br>
            <a:endParaRPr lang="en-US" sz="1200" dirty="0">
              <a:solidFill>
                <a:schemeClr val="bg1"/>
              </a:solidFill>
              <a:latin typeface="Arial" pitchFamily="34" charset="0"/>
              <a:cs typeface="Arial" pitchFamily="34" charset="0"/>
            </a:endParaRPr>
          </a:p>
          <a:p>
            <a:pPr eaLnBrk="0" hangingPunct="0">
              <a:spcBef>
                <a:spcPts val="450"/>
              </a:spcBef>
              <a:spcAft>
                <a:spcPts val="450"/>
              </a:spcAft>
              <a:defRPr/>
            </a:pPr>
            <a:r>
              <a:rPr lang="en-US" sz="1200" dirty="0">
                <a:solidFill>
                  <a:schemeClr val="bg1"/>
                </a:solidFill>
                <a:latin typeface="Arial" pitchFamily="34" charset="0"/>
                <a:cs typeface="Arial" pitchFamily="34" charset="0"/>
              </a:rPr>
              <a:t>Near real-time, web-based, accurate,  actionable visibility within a Logistics Common Operational Picture (LogCOP)</a:t>
            </a:r>
          </a:p>
        </p:txBody>
      </p:sp>
      <p:sp>
        <p:nvSpPr>
          <p:cNvPr id="12" name="Text Box 9"/>
          <p:cNvSpPr txBox="1">
            <a:spLocks noChangeArrowheads="1"/>
          </p:cNvSpPr>
          <p:nvPr/>
        </p:nvSpPr>
        <p:spPr bwMode="auto">
          <a:xfrm>
            <a:off x="6093619" y="1491853"/>
            <a:ext cx="1793081" cy="2571750"/>
          </a:xfrm>
          <a:prstGeom prst="rect">
            <a:avLst/>
          </a:prstGeom>
          <a:solidFill>
            <a:schemeClr val="accent1">
              <a:lumMod val="75000"/>
            </a:schemeClr>
          </a:solidFill>
          <a:ln w="9525">
            <a:noFill/>
            <a:miter lim="800000"/>
            <a:headEnd/>
            <a:tailEnd/>
          </a:ln>
        </p:spPr>
        <p:txBody>
          <a:bodyPr/>
          <a:lstStyle/>
          <a:p>
            <a:pPr eaLnBrk="0" hangingPunct="0">
              <a:spcBef>
                <a:spcPts val="450"/>
              </a:spcBef>
              <a:spcAft>
                <a:spcPts val="450"/>
              </a:spcAft>
              <a:defRPr/>
            </a:pPr>
            <a:r>
              <a:rPr lang="en-US" sz="1200" dirty="0">
                <a:solidFill>
                  <a:schemeClr val="bg1"/>
                </a:solidFill>
                <a:latin typeface="Arial" pitchFamily="34" charset="0"/>
                <a:cs typeface="Arial" pitchFamily="34" charset="0"/>
              </a:rPr>
              <a:t>Built on existing and emerging technology, products, procedures, &amp; integration strategies</a:t>
            </a:r>
            <a:br>
              <a:rPr lang="en-US" sz="1200" dirty="0">
                <a:solidFill>
                  <a:schemeClr val="bg1"/>
                </a:solidFill>
                <a:latin typeface="Arial" pitchFamily="34" charset="0"/>
                <a:cs typeface="Arial" pitchFamily="34" charset="0"/>
              </a:rPr>
            </a:br>
            <a:endParaRPr lang="en-US" sz="1200" dirty="0">
              <a:solidFill>
                <a:schemeClr val="bg1"/>
              </a:solidFill>
              <a:latin typeface="Arial" pitchFamily="34" charset="0"/>
              <a:cs typeface="Arial" pitchFamily="34" charset="0"/>
            </a:endParaRPr>
          </a:p>
          <a:p>
            <a:pPr eaLnBrk="0" hangingPunct="0">
              <a:spcBef>
                <a:spcPts val="450"/>
              </a:spcBef>
              <a:spcAft>
                <a:spcPts val="450"/>
              </a:spcAft>
              <a:defRPr/>
            </a:pPr>
            <a:r>
              <a:rPr lang="en-US" sz="1200" dirty="0">
                <a:solidFill>
                  <a:schemeClr val="bg1"/>
                </a:solidFill>
                <a:latin typeface="Arial" pitchFamily="34" charset="0"/>
                <a:cs typeface="Arial" pitchFamily="34" charset="0"/>
              </a:rPr>
              <a:t>Utilizes a services-oriented architecture to link the Joint logistician to component, Service, agency, and multinational data </a:t>
            </a:r>
          </a:p>
          <a:p>
            <a:pPr marL="85725" indent="-85725" eaLnBrk="0" hangingPunct="0">
              <a:spcBef>
                <a:spcPts val="450"/>
              </a:spcBef>
              <a:spcAft>
                <a:spcPts val="450"/>
              </a:spcAft>
              <a:defRPr/>
            </a:pPr>
            <a:endParaRPr lang="en-US" sz="1200" dirty="0">
              <a:solidFill>
                <a:schemeClr val="bg1"/>
              </a:solidFill>
              <a:latin typeface="Arial" pitchFamily="34" charset="0"/>
              <a:cs typeface="Arial" pitchFamily="34" charset="0"/>
            </a:endParaRPr>
          </a:p>
          <a:p>
            <a:pPr marL="85725" indent="-85725" eaLnBrk="0" hangingPunct="0">
              <a:spcBef>
                <a:spcPts val="450"/>
              </a:spcBef>
              <a:spcAft>
                <a:spcPts val="450"/>
              </a:spcAft>
              <a:defRPr/>
            </a:pPr>
            <a:endParaRPr lang="en-US" sz="1200" dirty="0">
              <a:solidFill>
                <a:schemeClr val="bg1"/>
              </a:solidFill>
              <a:latin typeface="Arial" pitchFamily="34" charset="0"/>
              <a:cs typeface="Arial" pitchFamily="34" charset="0"/>
            </a:endParaRPr>
          </a:p>
        </p:txBody>
      </p:sp>
      <p:sp>
        <p:nvSpPr>
          <p:cNvPr id="13" name="TextBox 12"/>
          <p:cNvSpPr txBox="1">
            <a:spLocks noChangeArrowheads="1"/>
          </p:cNvSpPr>
          <p:nvPr/>
        </p:nvSpPr>
        <p:spPr bwMode="auto">
          <a:xfrm>
            <a:off x="1390782" y="4287084"/>
            <a:ext cx="6320707" cy="461665"/>
          </a:xfrm>
          <a:prstGeom prst="rect">
            <a:avLst/>
          </a:prstGeom>
          <a:solidFill>
            <a:schemeClr val="accent1">
              <a:lumMod val="20000"/>
              <a:lumOff val="80000"/>
            </a:schemeClr>
          </a:solidFill>
          <a:ln w="38100">
            <a:solidFill>
              <a:schemeClr val="tx1"/>
            </a:solidFill>
            <a:miter lim="800000"/>
            <a:headEnd/>
            <a:tailEnd/>
          </a:ln>
        </p:spPr>
        <p:txBody>
          <a:bodyPr wrap="square">
            <a:spAutoFit/>
          </a:bodyPr>
          <a:lstStyle/>
          <a:p>
            <a:pPr algn="ctr"/>
            <a:r>
              <a:rPr lang="en-US" sz="1200" b="1" i="1" dirty="0"/>
              <a:t>Links operators, intelligence, &amp; </a:t>
            </a:r>
            <a:r>
              <a:rPr lang="en-US" sz="1200" b="1" i="1" dirty="0" smtClean="0"/>
              <a:t>logisticians across </a:t>
            </a:r>
            <a:r>
              <a:rPr lang="en-US" sz="1200" b="1" i="1" dirty="0"/>
              <a:t>Joint Forces, Services, and </a:t>
            </a:r>
            <a:endParaRPr lang="en-US" sz="1200" b="1" i="1" dirty="0" smtClean="0"/>
          </a:p>
          <a:p>
            <a:pPr algn="ctr"/>
            <a:r>
              <a:rPr lang="en-US" sz="1200" b="1" i="1" dirty="0" smtClean="0"/>
              <a:t>support  agencies </a:t>
            </a:r>
            <a:r>
              <a:rPr lang="en-US" sz="1200" b="1" i="1" dirty="0"/>
              <a:t>to </a:t>
            </a:r>
            <a:r>
              <a:rPr lang="en-US" sz="1200" b="1" i="1" dirty="0" smtClean="0"/>
              <a:t>enable net-centric</a:t>
            </a:r>
            <a:r>
              <a:rPr lang="en-US" sz="1200" b="1" i="1" dirty="0"/>
              <a:t>, collaborative planning &amp; execution</a:t>
            </a:r>
            <a:endParaRPr lang="en-US" sz="1200" i="1" dirty="0"/>
          </a:p>
        </p:txBody>
      </p:sp>
      <p:pic>
        <p:nvPicPr>
          <p:cNvPr id="14" name="Picture 2" descr="C:\Users\Victoria.Akpa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0381" y="1485900"/>
            <a:ext cx="3043238" cy="25777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1"/>
          <p:cNvSpPr>
            <a:spLocks noGrp="1"/>
          </p:cNvSpPr>
          <p:nvPr>
            <p:ph type="body" sz="quarter" idx="10"/>
          </p:nvPr>
        </p:nvSpPr>
        <p:spPr>
          <a:xfrm>
            <a:off x="1760538" y="107532"/>
            <a:ext cx="5045075" cy="576263"/>
          </a:xfrm>
        </p:spPr>
        <p:txBody>
          <a:bodyPr/>
          <a:lstStyle/>
          <a:p>
            <a:pPr marL="0" lvl="1" indent="0">
              <a:lnSpc>
                <a:spcPct val="150000"/>
              </a:lnSpc>
              <a:buNone/>
            </a:pPr>
            <a:r>
              <a:rPr lang="en-US" sz="2400" dirty="0">
                <a:solidFill>
                  <a:srgbClr val="2B353B"/>
                </a:solidFill>
                <a:latin typeface="Franklin Gothic Medium Cond" panose="020B0606030402020204" pitchFamily="34" charset="0"/>
                <a:ea typeface="+mj-ea"/>
                <a:cs typeface="Franklin Gothic Medium Cond" panose="020B0606030402020204" pitchFamily="34" charset="0"/>
              </a:rPr>
              <a:t>Global Combat Support System-Joint</a:t>
            </a:r>
          </a:p>
        </p:txBody>
      </p:sp>
    </p:spTree>
    <p:extLst>
      <p:ext uri="{BB962C8B-B14F-4D97-AF65-F5344CB8AC3E}">
        <p14:creationId xmlns:p14="http://schemas.microsoft.com/office/powerpoint/2010/main" val="1383117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9855" y="943721"/>
            <a:ext cx="8867799" cy="3893374"/>
            <a:chOff x="159855" y="943721"/>
            <a:chExt cx="8867799" cy="3893374"/>
          </a:xfrm>
        </p:grpSpPr>
        <p:sp>
          <p:nvSpPr>
            <p:cNvPr id="21" name="Rectangle 20"/>
            <p:cNvSpPr/>
            <p:nvPr/>
          </p:nvSpPr>
          <p:spPr>
            <a:xfrm>
              <a:off x="159855" y="943721"/>
              <a:ext cx="8867799" cy="3893374"/>
            </a:xfrm>
            <a:prstGeom prst="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9855" y="943721"/>
              <a:ext cx="2840341" cy="3485570"/>
            </a:xfrm>
            <a:prstGeom prst="rect">
              <a:avLst/>
            </a:prstGeom>
            <a:noFill/>
            <a:ln w="12700">
              <a:noFill/>
            </a:ln>
            <a:effectLst>
              <a:innerShdw blurRad="114300">
                <a:prstClr val="black"/>
              </a:innerShdw>
            </a:effectLst>
          </p:spPr>
          <p:txBody>
            <a:bodyPr wrap="square" numCol="1" rtlCol="0">
              <a:spAutoFit/>
            </a:bodyPr>
            <a:lstStyle/>
            <a:p>
              <a:pPr fontAlgn="base"/>
              <a:r>
                <a:rPr lang="en-US" sz="1050" u="sng" dirty="0">
                  <a:solidFill>
                    <a:srgbClr val="000000"/>
                  </a:solidFill>
                  <a:latin typeface="Arial" panose="020B0604020202020204" pitchFamily="34" charset="0"/>
                  <a:cs typeface="Arial" panose="020B0604020202020204" pitchFamily="34" charset="0"/>
                </a:rPr>
                <a:t>Supply</a:t>
              </a:r>
            </a:p>
            <a:p>
              <a:pPr marL="287338" lvl="1" indent="-173038" fontAlgn="base">
                <a:buFont typeface="Arial" panose="020B0604020202020204" pitchFamily="34" charset="0"/>
                <a:buChar char="•"/>
              </a:pPr>
              <a:r>
                <a:rPr lang="en-US" sz="1050" dirty="0">
                  <a:latin typeface="Arial" panose="020B0604020202020204" pitchFamily="34" charset="0"/>
                  <a:cs typeface="Arial" panose="020B0604020202020204" pitchFamily="34" charset="0"/>
                </a:rPr>
                <a:t>NSN </a:t>
              </a:r>
            </a:p>
            <a:p>
              <a:pPr marL="287338" lvl="1" indent="-173038" fontAlgn="base">
                <a:buFont typeface="Arial" panose="020B0604020202020204" pitchFamily="34" charset="0"/>
                <a:buChar char="•"/>
              </a:pPr>
              <a:r>
                <a:rPr lang="en-US" sz="1050" dirty="0">
                  <a:latin typeface="Arial" panose="020B0604020202020204" pitchFamily="34" charset="0"/>
                  <a:cs typeface="Arial" panose="020B0604020202020204" pitchFamily="34" charset="0"/>
                </a:rPr>
                <a:t>Fuels / IMP Visualization</a:t>
              </a:r>
            </a:p>
            <a:p>
              <a:pPr marL="287338" lvl="1" indent="-173038" fontAlgn="base">
                <a:buFont typeface="Arial" panose="020B0604020202020204" pitchFamily="34" charset="0"/>
                <a:buChar char="•"/>
              </a:pPr>
              <a:r>
                <a:rPr lang="en-US" sz="1050" dirty="0">
                  <a:latin typeface="Arial" panose="020B0604020202020204" pitchFamily="34" charset="0"/>
                  <a:cs typeface="Arial" panose="020B0604020202020204" pitchFamily="34" charset="0"/>
                </a:rPr>
                <a:t>Munitions (+ Complete Rounds)</a:t>
              </a:r>
            </a:p>
            <a:p>
              <a:pPr marL="287338" lvl="1" indent="-173038" fontAlgn="base">
                <a:buFont typeface="Arial" panose="020B0604020202020204" pitchFamily="34" charset="0"/>
                <a:buChar char="•"/>
              </a:pPr>
              <a:r>
                <a:rPr lang="en-US" sz="1050" dirty="0">
                  <a:latin typeface="Arial" panose="020B0604020202020204" pitchFamily="34" charset="0"/>
                  <a:cs typeface="Arial" panose="020B0604020202020204" pitchFamily="34" charset="0"/>
                </a:rPr>
                <a:t>Requisition/Document Summary</a:t>
              </a:r>
            </a:p>
            <a:p>
              <a:pPr marL="287338" lvl="1" indent="-173038" fontAlgn="base">
                <a:buFont typeface="Arial" panose="020B0604020202020204" pitchFamily="34" charset="0"/>
                <a:buChar char="•"/>
              </a:pPr>
              <a:r>
                <a:rPr lang="en-US" sz="1050" dirty="0">
                  <a:latin typeface="Arial" panose="020B0604020202020204" pitchFamily="34" charset="0"/>
                  <a:cs typeface="Arial" panose="020B0604020202020204" pitchFamily="34" charset="0"/>
                </a:rPr>
                <a:t>War Reserves/PREPO</a:t>
              </a:r>
            </a:p>
            <a:p>
              <a:pPr marL="287338" lvl="1" indent="-173038" fontAlgn="base">
                <a:buFont typeface="Arial" panose="020B0604020202020204" pitchFamily="34" charset="0"/>
                <a:buChar char="•"/>
              </a:pPr>
              <a:r>
                <a:rPr lang="en-US" sz="1050" dirty="0">
                  <a:latin typeface="Arial" panose="020B0604020202020204" pitchFamily="34" charset="0"/>
                  <a:cs typeface="Arial" panose="020B0604020202020204" pitchFamily="34" charset="0"/>
                </a:rPr>
                <a:t>Theater Transportation </a:t>
              </a:r>
              <a:r>
                <a:rPr lang="en-US" sz="1050" dirty="0" smtClean="0">
                  <a:latin typeface="Arial" panose="020B0604020202020204" pitchFamily="34" charset="0"/>
                  <a:cs typeface="Arial" panose="020B0604020202020204" pitchFamily="34" charset="0"/>
                </a:rPr>
                <a:t>Planner</a:t>
              </a:r>
              <a:br>
                <a:rPr lang="en-US" sz="1050" dirty="0" smtClean="0">
                  <a:latin typeface="Arial" panose="020B0604020202020204" pitchFamily="34" charset="0"/>
                  <a:cs typeface="Arial" panose="020B0604020202020204" pitchFamily="34" charset="0"/>
                </a:rPr>
              </a:br>
              <a:endParaRPr lang="en-US" sz="1050" dirty="0">
                <a:latin typeface="Arial" panose="020B0604020202020204" pitchFamily="34" charset="0"/>
                <a:cs typeface="Arial" panose="020B0604020202020204" pitchFamily="34" charset="0"/>
              </a:endParaRPr>
            </a:p>
            <a:p>
              <a:pPr marL="114300" fontAlgn="base"/>
              <a:r>
                <a:rPr lang="en-US" sz="1050" u="sng" dirty="0">
                  <a:latin typeface="Arial" panose="020B0604020202020204" pitchFamily="34" charset="0"/>
                  <a:cs typeface="Arial" panose="020B0604020202020204" pitchFamily="34" charset="0"/>
                </a:rPr>
                <a:t>Distribution/Deployment</a:t>
              </a:r>
            </a:p>
            <a:p>
              <a:pPr marL="287338" lvl="1" indent="-173038" fontAlgn="base">
                <a:buFont typeface="Arial" panose="020B0604020202020204" pitchFamily="34" charset="0"/>
                <a:buChar char="•"/>
              </a:pPr>
              <a:r>
                <a:rPr lang="en-US" sz="1050" dirty="0">
                  <a:latin typeface="Arial" panose="020B0604020202020204" pitchFamily="34" charset="0"/>
                  <a:cs typeface="Arial" panose="020B0604020202020204" pitchFamily="34" charset="0"/>
                </a:rPr>
                <a:t>Airfields Schedule  and Workload</a:t>
              </a:r>
            </a:p>
            <a:p>
              <a:pPr marL="287338" lvl="1" indent="-173038" fontAlgn="base">
                <a:buFont typeface="Arial" panose="020B0604020202020204" pitchFamily="34" charset="0"/>
                <a:buChar char="•"/>
              </a:pPr>
              <a:r>
                <a:rPr lang="en-US" sz="1050" dirty="0">
                  <a:latin typeface="Arial" panose="020B0604020202020204" pitchFamily="34" charset="0"/>
                  <a:cs typeface="Arial" panose="020B0604020202020204" pitchFamily="34" charset="0"/>
                </a:rPr>
                <a:t>Itinerary with Status</a:t>
              </a:r>
            </a:p>
            <a:p>
              <a:pPr marL="460375" lvl="3" indent="-173038" fontAlgn="base">
                <a:buFont typeface="Courier New" panose="02070309020205020404" pitchFamily="49" charset="0"/>
                <a:buChar char="o"/>
              </a:pPr>
              <a:r>
                <a:rPr lang="en-US" sz="1050" dirty="0">
                  <a:latin typeface="Arial" panose="020B0604020202020204" pitchFamily="34" charset="0"/>
                  <a:cs typeface="Arial" panose="020B0604020202020204" pitchFamily="34" charset="0"/>
                </a:rPr>
                <a:t> Air Mission</a:t>
              </a:r>
            </a:p>
            <a:p>
              <a:pPr marL="460375" lvl="3" indent="-173038" fontAlgn="base">
                <a:buFont typeface="Courier New" panose="02070309020205020404" pitchFamily="49" charset="0"/>
                <a:buChar char="o"/>
              </a:pPr>
              <a:r>
                <a:rPr lang="en-US" sz="1050" dirty="0">
                  <a:latin typeface="Arial" panose="020B0604020202020204" pitchFamily="34" charset="0"/>
                  <a:cs typeface="Arial" panose="020B0604020202020204" pitchFamily="34" charset="0"/>
                </a:rPr>
                <a:t> Piece of Cargo</a:t>
              </a:r>
            </a:p>
            <a:p>
              <a:pPr marL="287338" lvl="1" indent="-173038" fontAlgn="base">
                <a:buFont typeface="Arial" panose="020B0604020202020204" pitchFamily="34" charset="0"/>
                <a:buChar char="•"/>
              </a:pPr>
              <a:r>
                <a:rPr lang="en-US" sz="1050" dirty="0">
                  <a:latin typeface="Arial" panose="020B0604020202020204" pitchFamily="34" charset="0"/>
                  <a:cs typeface="Arial" panose="020B0604020202020204" pitchFamily="34" charset="0"/>
                </a:rPr>
                <a:t>Cargo (Ship Name or Air   Mission ID)</a:t>
              </a:r>
            </a:p>
            <a:p>
              <a:pPr marL="287338" lvl="1" indent="-173038" fontAlgn="base">
                <a:buFont typeface="Arial" panose="020B0604020202020204" pitchFamily="34" charset="0"/>
                <a:buChar char="•"/>
              </a:pPr>
              <a:r>
                <a:rPr lang="en-US" sz="1050" dirty="0">
                  <a:latin typeface="Arial" panose="020B0604020202020204" pitchFamily="34" charset="0"/>
                  <a:cs typeface="Arial" panose="020B0604020202020204" pitchFamily="34" charset="0"/>
                </a:rPr>
                <a:t>Cargo Contents</a:t>
              </a:r>
            </a:p>
            <a:p>
              <a:pPr marL="460375" lvl="3" indent="-173038" fontAlgn="base">
                <a:buFont typeface="Courier New" panose="02070309020205020404" pitchFamily="49" charset="0"/>
                <a:buChar char="o"/>
              </a:pPr>
              <a:r>
                <a:rPr lang="en-US" sz="1050" dirty="0">
                  <a:latin typeface="Arial" panose="020B0604020202020204" pitchFamily="34" charset="0"/>
                  <a:cs typeface="Arial" panose="020B0604020202020204" pitchFamily="34" charset="0"/>
                </a:rPr>
                <a:t>By (TCN, Pallet </a:t>
              </a:r>
              <a:r>
                <a:rPr lang="en-US" sz="1050" dirty="0" smtClean="0">
                  <a:latin typeface="Arial" panose="020B0604020202020204" pitchFamily="34" charset="0"/>
                  <a:cs typeface="Arial" panose="020B0604020202020204" pitchFamily="34" charset="0"/>
                </a:rPr>
                <a:t>ID Container </a:t>
              </a:r>
              <a:r>
                <a:rPr lang="en-US" sz="1050" dirty="0">
                  <a:latin typeface="Arial" panose="020B0604020202020204" pitchFamily="34" charset="0"/>
                  <a:cs typeface="Arial" panose="020B0604020202020204" pitchFamily="34" charset="0"/>
                </a:rPr>
                <a:t>#,RF tag </a:t>
              </a:r>
              <a:r>
                <a:rPr lang="en-US" sz="1050" dirty="0" smtClean="0">
                  <a:latin typeface="Arial" panose="020B0604020202020204" pitchFamily="34" charset="0"/>
                  <a:cs typeface="Arial" panose="020B0604020202020204" pitchFamily="34" charset="0"/>
                </a:rPr>
                <a:t>ID) Passenger</a:t>
              </a:r>
              <a:endParaRPr lang="en-US" sz="1050" dirty="0">
                <a:latin typeface="Arial" panose="020B0604020202020204" pitchFamily="34" charset="0"/>
                <a:cs typeface="Arial" panose="020B0604020202020204" pitchFamily="34" charset="0"/>
              </a:endParaRPr>
            </a:p>
            <a:p>
              <a:pPr marL="460375" lvl="3" indent="-173038" fontAlgn="base">
                <a:buFont typeface="Courier New" panose="02070309020205020404" pitchFamily="49" charset="0"/>
                <a:buChar char="o"/>
              </a:pPr>
              <a:r>
                <a:rPr lang="en-US" sz="1050" dirty="0">
                  <a:latin typeface="Arial" panose="020B0604020202020204" pitchFamily="34" charset="0"/>
                  <a:cs typeface="Arial" panose="020B0604020202020204" pitchFamily="34" charset="0"/>
                </a:rPr>
                <a:t>By Mission ID, Mission leg)</a:t>
              </a:r>
            </a:p>
            <a:p>
              <a:pPr marL="287338" lvl="1" indent="-173038" fontAlgn="base">
                <a:buFont typeface="Arial" panose="020B0604020202020204" pitchFamily="34" charset="0"/>
                <a:buChar char="•"/>
              </a:pPr>
              <a:r>
                <a:rPr lang="en-US" sz="1050" dirty="0">
                  <a:latin typeface="Arial" panose="020B0604020202020204" pitchFamily="34" charset="0"/>
                  <a:cs typeface="Arial" panose="020B0604020202020204" pitchFamily="34" charset="0"/>
                </a:rPr>
                <a:t>Seaport Schedule</a:t>
              </a:r>
            </a:p>
            <a:p>
              <a:pPr marL="460375" lvl="3" indent="-173038" fontAlgn="base">
                <a:buFont typeface="Courier New" panose="02070309020205020404" pitchFamily="49" charset="0"/>
                <a:buChar char="o"/>
              </a:pPr>
              <a:r>
                <a:rPr lang="en-US" sz="1050" dirty="0">
                  <a:latin typeface="Arial" panose="020B0604020202020204" pitchFamily="34" charset="0"/>
                  <a:cs typeface="Arial" panose="020B0604020202020204" pitchFamily="34" charset="0"/>
                </a:rPr>
                <a:t>Container Ship Only</a:t>
              </a:r>
            </a:p>
            <a:p>
              <a:pPr marL="631825" lvl="4" indent="-171450" fontAlgn="base">
                <a:buFont typeface="Arial" panose="020B0604020202020204" pitchFamily="34" charset="0"/>
                <a:buChar char="̶"/>
              </a:pPr>
              <a:r>
                <a:rPr lang="en-US" sz="1050" dirty="0">
                  <a:latin typeface="Arial" panose="020B0604020202020204" pitchFamily="34" charset="0"/>
                  <a:cs typeface="Arial" panose="020B0604020202020204" pitchFamily="34" charset="0"/>
                </a:rPr>
                <a:t>For Seaport and Country </a:t>
              </a:r>
            </a:p>
          </p:txBody>
        </p:sp>
        <p:sp>
          <p:nvSpPr>
            <p:cNvPr id="20" name="TextBox 19"/>
            <p:cNvSpPr txBox="1"/>
            <p:nvPr/>
          </p:nvSpPr>
          <p:spPr>
            <a:xfrm>
              <a:off x="5959109" y="943721"/>
              <a:ext cx="3068545" cy="3785652"/>
            </a:xfrm>
            <a:prstGeom prst="rect">
              <a:avLst/>
            </a:prstGeom>
            <a:noFill/>
          </p:spPr>
          <p:txBody>
            <a:bodyPr wrap="square" rtlCol="0">
              <a:spAutoFit/>
            </a:bodyPr>
            <a:lstStyle/>
            <a:p>
              <a:pPr fontAlgn="base"/>
              <a:r>
                <a:rPr lang="en-US" sz="1000" u="sng" dirty="0">
                  <a:solidFill>
                    <a:srgbClr val="000000"/>
                  </a:solidFill>
                  <a:latin typeface="Arial" panose="020B0604020202020204" pitchFamily="34" charset="0"/>
                  <a:cs typeface="Arial" panose="020B0604020202020204" pitchFamily="34" charset="0"/>
                </a:rPr>
                <a:t>Base &amp; Installation Support</a:t>
              </a:r>
            </a:p>
            <a:p>
              <a:pPr marL="287338" lvl="1" indent="-173038" fontAlgn="base">
                <a:buFont typeface="Arial" panose="020B0604020202020204" pitchFamily="34" charset="0"/>
                <a:buChar char="•"/>
              </a:pPr>
              <a:r>
                <a:rPr lang="en-US" sz="1000" dirty="0">
                  <a:latin typeface="Arial" panose="020B0604020202020204" pitchFamily="34" charset="0"/>
                  <a:cs typeface="Arial" panose="020B0604020202020204" pitchFamily="34" charset="0"/>
                </a:rPr>
                <a:t>Govt. Facilities / Military Installations </a:t>
              </a:r>
            </a:p>
            <a:p>
              <a:pPr marL="287338" lvl="1" indent="-173038" fontAlgn="base">
                <a:buFont typeface="Arial" panose="020B0604020202020204" pitchFamily="34" charset="0"/>
                <a:buChar char="•"/>
              </a:pPr>
              <a:r>
                <a:rPr lang="en-US" sz="1000" dirty="0">
                  <a:latin typeface="Arial" panose="020B0604020202020204" pitchFamily="34" charset="0"/>
                  <a:cs typeface="Arial" panose="020B0604020202020204" pitchFamily="34" charset="0"/>
                </a:rPr>
                <a:t>Energy Facilities (POL/Nuclear)</a:t>
              </a:r>
            </a:p>
            <a:p>
              <a:pPr marL="287338" lvl="1" indent="-173038" fontAlgn="base">
                <a:buFont typeface="Arial" panose="020B0604020202020204" pitchFamily="34" charset="0"/>
                <a:buChar char="•"/>
              </a:pPr>
              <a:r>
                <a:rPr lang="en-US" sz="1000" dirty="0">
                  <a:latin typeface="Arial" panose="020B0604020202020204" pitchFamily="34" charset="0"/>
                  <a:cs typeface="Arial" panose="020B0604020202020204" pitchFamily="34" charset="0"/>
                </a:rPr>
                <a:t>Storage Facilities (Warehouses / Cold Storage)</a:t>
              </a:r>
              <a:r>
                <a:rPr lang="en-US" sz="1000" dirty="0">
                  <a:solidFill>
                    <a:srgbClr val="000000"/>
                  </a:solidFill>
                  <a:latin typeface="Arial" panose="020B0604020202020204" pitchFamily="34" charset="0"/>
                  <a:cs typeface="Arial" panose="020B0604020202020204" pitchFamily="34" charset="0"/>
                </a:rPr>
                <a:t> </a:t>
              </a:r>
            </a:p>
            <a:p>
              <a:pPr marL="287338" lvl="1" indent="-173038" fontAlgn="base">
                <a:buFont typeface="Arial" panose="020B0604020202020204" pitchFamily="34" charset="0"/>
                <a:buChar char="•"/>
              </a:pPr>
              <a:r>
                <a:rPr lang="en-US" sz="1000" dirty="0">
                  <a:solidFill>
                    <a:srgbClr val="000000"/>
                  </a:solidFill>
                  <a:latin typeface="Arial" panose="020B0604020202020204" pitchFamily="34" charset="0"/>
                  <a:cs typeface="Arial" panose="020B0604020202020204" pitchFamily="34" charset="0"/>
                </a:rPr>
                <a:t>Medical Facilities (Hospitals, Dental, Pharmacies, Clinics)</a:t>
              </a:r>
            </a:p>
            <a:p>
              <a:pPr marL="287338" lvl="1" indent="-173038" fontAlgn="base">
                <a:buFont typeface="Arial" panose="020B0604020202020204" pitchFamily="34" charset="0"/>
                <a:buChar char="•"/>
              </a:pPr>
              <a:r>
                <a:rPr lang="en-US" sz="1000" dirty="0">
                  <a:solidFill>
                    <a:srgbClr val="000000"/>
                  </a:solidFill>
                  <a:latin typeface="Arial" panose="020B0604020202020204" pitchFamily="34" charset="0"/>
                  <a:cs typeface="Arial" panose="020B0604020202020204" pitchFamily="34" charset="0"/>
                </a:rPr>
                <a:t>Land Infrastructure (Railroads / Tunnels)</a:t>
              </a:r>
            </a:p>
            <a:p>
              <a:pPr marL="287338" lvl="1" indent="-173038" fontAlgn="base">
                <a:buFont typeface="Arial" panose="020B0604020202020204" pitchFamily="34" charset="0"/>
                <a:buChar char="•"/>
              </a:pPr>
              <a:r>
                <a:rPr lang="en-US" sz="1000" dirty="0">
                  <a:solidFill>
                    <a:srgbClr val="000000"/>
                  </a:solidFill>
                  <a:latin typeface="Arial" panose="020B0604020202020204" pitchFamily="34" charset="0"/>
                  <a:cs typeface="Arial" panose="020B0604020202020204" pitchFamily="34" charset="0"/>
                </a:rPr>
                <a:t>Water Facilities (Storage, </a:t>
              </a:r>
            </a:p>
            <a:p>
              <a:pPr marL="287338" lvl="1" indent="-173038" fontAlgn="base">
                <a:buFont typeface="Arial" panose="020B0604020202020204" pitchFamily="34" charset="0"/>
                <a:buChar char="•"/>
              </a:pPr>
              <a:r>
                <a:rPr lang="en-US" sz="1000" dirty="0">
                  <a:latin typeface="Arial" panose="020B0604020202020204" pitchFamily="34" charset="0"/>
                  <a:cs typeface="Arial" panose="020B0604020202020204" pitchFamily="34" charset="0"/>
                </a:rPr>
                <a:t>Emergency Services (EMS, FEMA, Fire, Law Enforcement, EOCs)</a:t>
              </a:r>
            </a:p>
            <a:p>
              <a:pPr marL="287338" indent="-173038" fontAlgn="base"/>
              <a:r>
                <a:rPr lang="en-US" sz="1000" u="sng" dirty="0">
                  <a:solidFill>
                    <a:srgbClr val="000000"/>
                  </a:solidFill>
                  <a:latin typeface="Arial" panose="020B0604020202020204" pitchFamily="34" charset="0"/>
                  <a:cs typeface="Arial" panose="020B0604020202020204" pitchFamily="34" charset="0"/>
                </a:rPr>
                <a:t>Health Readiness</a:t>
              </a:r>
            </a:p>
            <a:p>
              <a:pPr marL="287338" lvl="1" indent="-173038" fontAlgn="base">
                <a:buFont typeface="Arial" panose="020B0604020202020204" pitchFamily="34" charset="0"/>
                <a:buChar char="•"/>
              </a:pPr>
              <a:r>
                <a:rPr lang="en-US" sz="1000" dirty="0">
                  <a:latin typeface="Arial" panose="020B0604020202020204" pitchFamily="34" charset="0"/>
                  <a:cs typeface="Arial" panose="020B0604020202020204" pitchFamily="34" charset="0"/>
                </a:rPr>
                <a:t>Medical Facilities (Hospitals, Dental, Pharmacies, Clinics)</a:t>
              </a:r>
            </a:p>
            <a:p>
              <a:pPr marL="287338" indent="-173038" fontAlgn="base"/>
              <a:r>
                <a:rPr lang="en-US" sz="1000" u="sng" dirty="0">
                  <a:solidFill>
                    <a:srgbClr val="000000"/>
                  </a:solidFill>
                  <a:latin typeface="Arial" panose="020B0604020202020204" pitchFamily="34" charset="0"/>
                  <a:cs typeface="Arial" panose="020B0604020202020204" pitchFamily="34" charset="0"/>
                </a:rPr>
                <a:t>Other</a:t>
              </a:r>
            </a:p>
            <a:p>
              <a:pPr marL="287338" lvl="1" indent="-173038" fontAlgn="base">
                <a:buFont typeface="Arial" panose="020B0604020202020204" pitchFamily="34" charset="0"/>
                <a:buChar char="•"/>
              </a:pPr>
              <a:r>
                <a:rPr lang="en-US" sz="1000" dirty="0">
                  <a:latin typeface="Arial" panose="020B0604020202020204" pitchFamily="34" charset="0"/>
                  <a:cs typeface="Arial" panose="020B0604020202020204" pitchFamily="34" charset="0"/>
                </a:rPr>
                <a:t>2D &amp;3D Map </a:t>
              </a:r>
            </a:p>
            <a:p>
              <a:pPr marL="287338" lvl="1" indent="-173038" fontAlgn="base">
                <a:buFont typeface="Arial" panose="020B0604020202020204" pitchFamily="34" charset="0"/>
                <a:buChar char="•"/>
              </a:pPr>
              <a:r>
                <a:rPr lang="en-US" sz="1000" dirty="0">
                  <a:latin typeface="Arial" panose="020B0604020202020204" pitchFamily="34" charset="0"/>
                  <a:cs typeface="Arial" panose="020B0604020202020204" pitchFamily="34" charset="0"/>
                </a:rPr>
                <a:t>FEMA Map Layers</a:t>
              </a:r>
            </a:p>
            <a:p>
              <a:pPr marL="287338" lvl="1" indent="-173038" fontAlgn="base">
                <a:buFont typeface="Arial" panose="020B0604020202020204" pitchFamily="34" charset="0"/>
                <a:buChar char="•"/>
              </a:pPr>
              <a:r>
                <a:rPr lang="en-US" sz="1000" dirty="0">
                  <a:latin typeface="Arial" panose="020B0604020202020204" pitchFamily="34" charset="0"/>
                  <a:cs typeface="Arial" panose="020B0604020202020204" pitchFamily="34" charset="0"/>
                </a:rPr>
                <a:t>KMZ Files (Map Layers)</a:t>
              </a:r>
            </a:p>
            <a:p>
              <a:pPr marL="287338" lvl="1" indent="-173038" fontAlgn="base">
                <a:buFont typeface="Arial" panose="020B0604020202020204" pitchFamily="34" charset="0"/>
                <a:buChar char="•"/>
              </a:pPr>
              <a:r>
                <a:rPr lang="en-US" sz="1000" dirty="0">
                  <a:latin typeface="Arial" panose="020B0604020202020204" pitchFamily="34" charset="0"/>
                  <a:cs typeface="Arial" panose="020B0604020202020204" pitchFamily="34" charset="0"/>
                </a:rPr>
                <a:t>ACSA Status Map Layers</a:t>
              </a:r>
            </a:p>
            <a:p>
              <a:pPr marL="287338" indent="-173038" fontAlgn="base"/>
              <a:r>
                <a:rPr lang="en-US" sz="1000" u="sng" dirty="0">
                  <a:solidFill>
                    <a:srgbClr val="000000"/>
                  </a:solidFill>
                  <a:latin typeface="Arial" panose="020B0604020202020204" pitchFamily="34" charset="0"/>
                  <a:cs typeface="Arial" panose="020B0604020202020204" pitchFamily="34" charset="0"/>
                </a:rPr>
                <a:t>Planning</a:t>
              </a:r>
              <a:endParaRPr lang="en-US" sz="1000" u="sng" dirty="0">
                <a:latin typeface="Arial" panose="020B0604020202020204" pitchFamily="34" charset="0"/>
                <a:cs typeface="Arial" panose="020B0604020202020204" pitchFamily="34" charset="0"/>
              </a:endParaRPr>
            </a:p>
            <a:p>
              <a:pPr marL="287338" lvl="1" indent="-173038" fontAlgn="base">
                <a:buFont typeface="Arial" panose="020B0604020202020204" pitchFamily="34" charset="0"/>
                <a:buChar char="•"/>
              </a:pPr>
              <a:r>
                <a:rPr lang="en-US" sz="1000" dirty="0">
                  <a:latin typeface="Arial" panose="020B0604020202020204" pitchFamily="34" charset="0"/>
                  <a:cs typeface="Arial" panose="020B0604020202020204" pitchFamily="34" charset="0"/>
                </a:rPr>
                <a:t>TPFDD Viewer</a:t>
              </a:r>
            </a:p>
            <a:p>
              <a:pPr marL="287338" lvl="1" indent="-173038" fontAlgn="base">
                <a:buFont typeface="Arial" panose="020B0604020202020204" pitchFamily="34" charset="0"/>
                <a:buChar char="•"/>
              </a:pPr>
              <a:r>
                <a:rPr lang="en-US" sz="1000" dirty="0">
                  <a:latin typeface="Arial" panose="020B0604020202020204" pitchFamily="34" charset="0"/>
                  <a:cs typeface="Arial" panose="020B0604020202020204" pitchFamily="34" charset="0"/>
                </a:rPr>
                <a:t>Force Readiness</a:t>
              </a:r>
            </a:p>
            <a:p>
              <a:pPr marL="287338" lvl="1" indent="-173038" fontAlgn="base">
                <a:buFont typeface="Arial" panose="020B0604020202020204" pitchFamily="34" charset="0"/>
                <a:buChar char="•"/>
              </a:pPr>
              <a:r>
                <a:rPr lang="en-US" sz="1000" dirty="0">
                  <a:latin typeface="Arial" panose="020B0604020202020204" pitchFamily="34" charset="0"/>
                  <a:cs typeface="Arial" panose="020B0604020202020204" pitchFamily="34" charset="0"/>
                </a:rPr>
                <a:t>Unit Details</a:t>
              </a:r>
            </a:p>
            <a:p>
              <a:pPr marL="287338" lvl="1" indent="-173038" fontAlgn="base">
                <a:buFont typeface="Arial" panose="020B0604020202020204" pitchFamily="34" charset="0"/>
                <a:buChar char="•"/>
              </a:pPr>
              <a:r>
                <a:rPr lang="en-US" sz="1000" dirty="0">
                  <a:latin typeface="Arial" panose="020B0604020202020204" pitchFamily="34" charset="0"/>
                  <a:cs typeface="Arial" panose="020B0604020202020204" pitchFamily="34" charset="0"/>
                </a:rPr>
                <a:t> Layer</a:t>
              </a:r>
            </a:p>
          </p:txBody>
        </p:sp>
      </p:grpSp>
      <p:sp>
        <p:nvSpPr>
          <p:cNvPr id="12" name="Date Placeholder 15"/>
          <p:cNvSpPr txBox="1">
            <a:spLocks/>
          </p:cNvSpPr>
          <p:nvPr/>
        </p:nvSpPr>
        <p:spPr>
          <a:xfrm>
            <a:off x="1257300" y="4997768"/>
            <a:ext cx="1200150" cy="171450"/>
          </a:xfrm>
          <a:prstGeom prst="rect">
            <a:avLst/>
          </a:prstGeom>
        </p:spPr>
        <p:txBody>
          <a:bodyPr vert="horz" lIns="68580" tIns="34290" rIns="68580" bIns="34290" rtlCol="0" anchor="ctr"/>
          <a:lstStyle/>
          <a:p>
            <a:pPr defTabSz="685800">
              <a:defRPr/>
            </a:pPr>
            <a:endParaRPr lang="en-US" sz="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Date Placeholder 15"/>
          <p:cNvSpPr txBox="1">
            <a:spLocks/>
          </p:cNvSpPr>
          <p:nvPr/>
        </p:nvSpPr>
        <p:spPr>
          <a:xfrm>
            <a:off x="1257300" y="5007989"/>
            <a:ext cx="1200150" cy="1714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0F0CBD-8009-4C17-82D8-2BC06A9DD0C8}" type="datetime1">
              <a:rPr lang="en-US" sz="600" smtClean="0"/>
              <a:pPr/>
              <a:t>2/8/2017</a:t>
            </a:fld>
            <a:endParaRPr lang="en-US" sz="600" dirty="0"/>
          </a:p>
        </p:txBody>
      </p:sp>
      <p:grpSp>
        <p:nvGrpSpPr>
          <p:cNvPr id="8" name="Group 7"/>
          <p:cNvGrpSpPr/>
          <p:nvPr/>
        </p:nvGrpSpPr>
        <p:grpSpPr>
          <a:xfrm>
            <a:off x="3235354" y="943721"/>
            <a:ext cx="2521873" cy="3791782"/>
            <a:chOff x="3235354" y="943721"/>
            <a:chExt cx="2521873" cy="3791782"/>
          </a:xfrm>
        </p:grpSpPr>
        <p:pic>
          <p:nvPicPr>
            <p:cNvPr id="17" name="Picture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354" y="943721"/>
              <a:ext cx="2521873" cy="2000250"/>
            </a:xfrm>
            <a:prstGeom prst="rect">
              <a:avLst/>
            </a:prstGeom>
            <a:noFill/>
            <a:ln>
              <a:noFill/>
            </a:ln>
          </p:spPr>
        </p:pic>
        <p:pic>
          <p:nvPicPr>
            <p:cNvPr id="18" name="Picture 2" descr="C:\Users\Victoria.Akpan\Desktop\Cap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354" y="2837352"/>
              <a:ext cx="2521873" cy="189815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Placeholder 1"/>
          <p:cNvSpPr>
            <a:spLocks noGrp="1"/>
          </p:cNvSpPr>
          <p:nvPr>
            <p:ph type="body" sz="quarter" idx="10"/>
          </p:nvPr>
        </p:nvSpPr>
        <p:spPr>
          <a:xfrm>
            <a:off x="1760538" y="233034"/>
            <a:ext cx="5045075" cy="442308"/>
          </a:xfrm>
        </p:spPr>
        <p:txBody>
          <a:bodyPr/>
          <a:lstStyle/>
          <a:p>
            <a:r>
              <a:rPr lang="en-US" dirty="0" smtClean="0"/>
              <a:t>Application Components</a:t>
            </a:r>
            <a:endParaRPr lang="en-US" dirty="0"/>
          </a:p>
          <a:p>
            <a:endParaRPr lang="en-US" dirty="0"/>
          </a:p>
        </p:txBody>
      </p:sp>
    </p:spTree>
    <p:extLst>
      <p:ext uri="{BB962C8B-B14F-4D97-AF65-F5344CB8AC3E}">
        <p14:creationId xmlns:p14="http://schemas.microsoft.com/office/powerpoint/2010/main" val="1709384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760538" y="206412"/>
            <a:ext cx="5045075" cy="576263"/>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lang="en-US" sz="24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mtClean="0"/>
              <a:t>Upcoming V8.2 Capabilities</a:t>
            </a:r>
            <a:endParaRPr lang="en-US" dirty="0" smtClean="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51157192"/>
              </p:ext>
            </p:extLst>
          </p:nvPr>
        </p:nvGraphicFramePr>
        <p:xfrm>
          <a:off x="359228" y="1127578"/>
          <a:ext cx="7805058" cy="3357210"/>
        </p:xfrm>
        <a:graphic>
          <a:graphicData uri="http://schemas.openxmlformats.org/drawingml/2006/table">
            <a:tbl>
              <a:tblPr firstRow="1" bandRow="1">
                <a:tableStyleId>{5C22544A-7EE6-4342-B048-85BDC9FD1C3A}</a:tableStyleId>
              </a:tblPr>
              <a:tblGrid>
                <a:gridCol w="2305595"/>
                <a:gridCol w="4193177"/>
                <a:gridCol w="1306286"/>
              </a:tblGrid>
              <a:tr h="659143">
                <a:tc>
                  <a:txBody>
                    <a:bodyPr/>
                    <a:lstStyle/>
                    <a:p>
                      <a:pPr algn="ctr"/>
                      <a:r>
                        <a:rPr lang="en-US" dirty="0" smtClean="0"/>
                        <a:t>Capability</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4496"/>
                    </a:solidFill>
                  </a:tcPr>
                </a:tc>
                <a:tc>
                  <a:txBody>
                    <a:bodyPr/>
                    <a:lstStyle/>
                    <a:p>
                      <a:pPr algn="ctr"/>
                      <a:r>
                        <a:rPr lang="en-US" dirty="0" smtClean="0"/>
                        <a:t>Description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4496"/>
                    </a:solidFill>
                  </a:tcPr>
                </a:tc>
                <a:tc>
                  <a:txBody>
                    <a:bodyPr/>
                    <a:lstStyle/>
                    <a:p>
                      <a:pPr algn="ctr"/>
                      <a:r>
                        <a:rPr lang="en-US" dirty="0" smtClean="0"/>
                        <a:t>Data Source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4496"/>
                    </a:solidFill>
                  </a:tcPr>
                </a:tc>
              </a:tr>
              <a:tr h="627295">
                <a:tc>
                  <a:txBody>
                    <a:bodyPr/>
                    <a:lstStyle/>
                    <a:p>
                      <a:pPr marL="0" marR="0" algn="r">
                        <a:lnSpc>
                          <a:spcPct val="115000"/>
                        </a:lnSpc>
                        <a:spcBef>
                          <a:spcPts val="0"/>
                        </a:spcBef>
                        <a:spcAft>
                          <a:spcPts val="0"/>
                        </a:spcAft>
                      </a:pPr>
                      <a:r>
                        <a:rPr lang="en-US" sz="1100" b="1" dirty="0" smtClean="0">
                          <a:effectLst/>
                          <a:latin typeface="+mn-lt"/>
                          <a:ea typeface="Times New Roman" panose="02020603050405020304" pitchFamily="18" charset="0"/>
                          <a:cs typeface="Times New Roman" panose="02020603050405020304" pitchFamily="18" charset="0"/>
                        </a:rPr>
                        <a:t>GCSS-J Virtualization </a:t>
                      </a:r>
                      <a:endParaRPr lang="en-US" sz="1100" dirty="0">
                        <a:effectLst/>
                        <a:latin typeface="+mn-lt"/>
                        <a:ea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smtClean="0">
                          <a:effectLst/>
                          <a:latin typeface="+mn-lt"/>
                          <a:ea typeface="Times New Roman" panose="02020603050405020304" pitchFamily="18" charset="0"/>
                          <a:cs typeface="Times New Roman" panose="02020603050405020304" pitchFamily="18" charset="0"/>
                        </a:rPr>
                        <a:t>Transitions GCSS-J </a:t>
                      </a:r>
                      <a:r>
                        <a:rPr lang="en-US" sz="1100" dirty="0">
                          <a:effectLst/>
                          <a:latin typeface="+mn-lt"/>
                          <a:ea typeface="Times New Roman" panose="02020603050405020304" pitchFamily="18" charset="0"/>
                          <a:cs typeface="Times New Roman" panose="02020603050405020304" pitchFamily="18" charset="0"/>
                        </a:rPr>
                        <a:t>to a </a:t>
                      </a:r>
                      <a:r>
                        <a:rPr lang="en-US" sz="1100" dirty="0" smtClean="0">
                          <a:effectLst/>
                          <a:latin typeface="+mn-lt"/>
                          <a:ea typeface="Times New Roman" panose="02020603050405020304" pitchFamily="18" charset="0"/>
                          <a:cs typeface="Times New Roman" panose="02020603050405020304" pitchFamily="18" charset="0"/>
                        </a:rPr>
                        <a:t>virtualized </a:t>
                      </a:r>
                      <a:r>
                        <a:rPr lang="en-US" sz="1100" dirty="0">
                          <a:effectLst/>
                          <a:latin typeface="+mn-lt"/>
                          <a:ea typeface="Times New Roman" panose="02020603050405020304" pitchFamily="18" charset="0"/>
                          <a:cs typeface="Times New Roman" panose="02020603050405020304" pitchFamily="18" charset="0"/>
                        </a:rPr>
                        <a:t>environment in preparation for going to the “</a:t>
                      </a:r>
                      <a:r>
                        <a:rPr lang="en-US" sz="1100" dirty="0" smtClean="0">
                          <a:effectLst/>
                          <a:latin typeface="+mn-lt"/>
                          <a:ea typeface="Times New Roman" panose="02020603050405020304" pitchFamily="18" charset="0"/>
                          <a:cs typeface="Times New Roman" panose="02020603050405020304" pitchFamily="18" charset="0"/>
                        </a:rPr>
                        <a:t>Cloud.”  </a:t>
                      </a:r>
                      <a:r>
                        <a:rPr lang="en-US" sz="1100" dirty="0">
                          <a:effectLst/>
                          <a:latin typeface="+mn-lt"/>
                          <a:ea typeface="Times New Roman" panose="02020603050405020304" pitchFamily="18" charset="0"/>
                          <a:cs typeface="Times New Roman" panose="02020603050405020304" pitchFamily="18" charset="0"/>
                        </a:rPr>
                        <a:t>Will not affect </a:t>
                      </a:r>
                      <a:r>
                        <a:rPr lang="en-US" sz="1100" dirty="0" smtClean="0">
                          <a:effectLst/>
                          <a:latin typeface="+mn-lt"/>
                          <a:ea typeface="Times New Roman" panose="02020603050405020304" pitchFamily="18" charset="0"/>
                          <a:cs typeface="Times New Roman" panose="02020603050405020304" pitchFamily="18" charset="0"/>
                        </a:rPr>
                        <a:t>users </a:t>
                      </a:r>
                      <a:r>
                        <a:rPr lang="en-US" sz="1100" dirty="0">
                          <a:effectLst/>
                          <a:latin typeface="+mn-lt"/>
                          <a:ea typeface="Times New Roman" panose="02020603050405020304" pitchFamily="18" charset="0"/>
                          <a:cs typeface="Times New Roman" panose="02020603050405020304" pitchFamily="18" charset="0"/>
                        </a:rPr>
                        <a:t>interaction with the </a:t>
                      </a:r>
                      <a:r>
                        <a:rPr lang="en-US" sz="1100" dirty="0" smtClean="0">
                          <a:effectLst/>
                          <a:latin typeface="+mn-lt"/>
                          <a:ea typeface="Times New Roman" panose="02020603050405020304" pitchFamily="18" charset="0"/>
                          <a:cs typeface="Times New Roman" panose="02020603050405020304" pitchFamily="18" charset="0"/>
                        </a:rPr>
                        <a:t>application.</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effectLst/>
                          <a:latin typeface="+mn-lt"/>
                          <a:ea typeface="Times New Roman" panose="02020603050405020304" pitchFamily="18" charset="0"/>
                          <a:cs typeface="Times New Roman" panose="02020603050405020304" pitchFamily="18" charset="0"/>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0447">
                <a:tc>
                  <a:txBody>
                    <a:bodyPr/>
                    <a:lstStyle/>
                    <a:p>
                      <a:pPr marL="0" marR="0" algn="r">
                        <a:lnSpc>
                          <a:spcPct val="115000"/>
                        </a:lnSpc>
                        <a:spcBef>
                          <a:spcPts val="0"/>
                        </a:spcBef>
                        <a:spcAft>
                          <a:spcPts val="0"/>
                        </a:spcAft>
                      </a:pPr>
                      <a:r>
                        <a:rPr lang="en-US" sz="1100" b="1" dirty="0">
                          <a:effectLst/>
                          <a:latin typeface="+mn-lt"/>
                          <a:ea typeface="Times New Roman" panose="02020603050405020304" pitchFamily="18" charset="0"/>
                          <a:cs typeface="Times New Roman" panose="02020603050405020304" pitchFamily="18" charset="0"/>
                        </a:rPr>
                        <a:t>Cesium Map </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1200"/>
                        </a:spcBef>
                        <a:spcAft>
                          <a:spcPts val="1000"/>
                        </a:spcAft>
                      </a:pPr>
                      <a:r>
                        <a:rPr lang="en-US" sz="1100" dirty="0">
                          <a:effectLst/>
                          <a:latin typeface="+mn-lt"/>
                          <a:ea typeface="Times New Roman" panose="02020603050405020304" pitchFamily="18" charset="0"/>
                          <a:cs typeface="Times New Roman" panose="02020603050405020304" pitchFamily="18" charset="0"/>
                        </a:rPr>
                        <a:t>Provides several types of maps including imagery, street view, navigational, shaded relief, and hill shaded with all available in either a 3D or 2D globe or flat map.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effectLst/>
                          <a:latin typeface="+mn-lt"/>
                          <a:ea typeface="Times New Roman" panose="02020603050405020304" pitchFamily="18" charset="0"/>
                          <a:cs typeface="Times New Roman" panose="02020603050405020304" pitchFamily="18" charset="0"/>
                        </a:rPr>
                        <a:t>Cesium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8965">
                <a:tc>
                  <a:txBody>
                    <a:bodyPr/>
                    <a:lstStyle/>
                    <a:p>
                      <a:pPr marL="0" marR="0" algn="r">
                        <a:lnSpc>
                          <a:spcPct val="100000"/>
                        </a:lnSpc>
                        <a:spcBef>
                          <a:spcPts val="0"/>
                        </a:spcBef>
                        <a:spcAft>
                          <a:spcPts val="0"/>
                        </a:spcAft>
                      </a:pPr>
                      <a:r>
                        <a:rPr lang="en-US" sz="1100" b="1" dirty="0" smtClean="0">
                          <a:effectLst/>
                          <a:latin typeface="+mn-lt"/>
                          <a:ea typeface="Times New Roman" panose="02020603050405020304" pitchFamily="18" charset="0"/>
                          <a:cs typeface="Times New Roman" panose="02020603050405020304" pitchFamily="18" charset="0"/>
                        </a:rPr>
                        <a:t>Civilian</a:t>
                      </a:r>
                    </a:p>
                    <a:p>
                      <a:pPr marL="0" marR="0" algn="r">
                        <a:lnSpc>
                          <a:spcPct val="100000"/>
                        </a:lnSpc>
                        <a:spcBef>
                          <a:spcPts val="0"/>
                        </a:spcBef>
                        <a:spcAft>
                          <a:spcPts val="0"/>
                        </a:spcAft>
                      </a:pPr>
                      <a:r>
                        <a:rPr lang="en-US" sz="1100" b="1" dirty="0" smtClean="0">
                          <a:effectLst/>
                          <a:latin typeface="+mn-lt"/>
                          <a:ea typeface="Times New Roman" panose="02020603050405020304" pitchFamily="18" charset="0"/>
                          <a:cs typeface="Times New Roman" panose="02020603050405020304" pitchFamily="18" charset="0"/>
                        </a:rPr>
                        <a:t> Personnel </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effectLst/>
                          <a:latin typeface="+mn-lt"/>
                          <a:ea typeface="Times New Roman" panose="02020603050405020304" pitchFamily="18" charset="0"/>
                          <a:cs typeface="Times New Roman" panose="02020603050405020304" pitchFamily="18" charset="0"/>
                        </a:rPr>
                        <a:t>Displays DoD </a:t>
                      </a:r>
                      <a:r>
                        <a:rPr lang="en-US" sz="1100" dirty="0" smtClean="0">
                          <a:effectLst/>
                          <a:latin typeface="+mn-lt"/>
                          <a:ea typeface="Times New Roman" panose="02020603050405020304" pitchFamily="18" charset="0"/>
                          <a:cs typeface="Times New Roman" panose="02020603050405020304" pitchFamily="18" charset="0"/>
                        </a:rPr>
                        <a:t>civilian </a:t>
                      </a:r>
                      <a:r>
                        <a:rPr lang="en-US" sz="1100" dirty="0">
                          <a:effectLst/>
                          <a:latin typeface="+mn-lt"/>
                          <a:ea typeface="Times New Roman" panose="02020603050405020304" pitchFamily="18" charset="0"/>
                          <a:cs typeface="Times New Roman" panose="02020603050405020304" pitchFamily="18" charset="0"/>
                        </a:rPr>
                        <a:t>data including name, duty location, pay grade, occupation category, education level, and language skills</a:t>
                      </a:r>
                      <a:r>
                        <a:rPr lang="en-US" sz="1100" dirty="0" smtClean="0">
                          <a:effectLst/>
                          <a:latin typeface="+mn-lt"/>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effectLst/>
                          <a:latin typeface="+mn-lt"/>
                          <a:ea typeface="Times New Roman" panose="02020603050405020304" pitchFamily="18" charset="0"/>
                          <a:cs typeface="Times New Roman" panose="02020603050405020304" pitchFamily="18" charset="0"/>
                        </a:rPr>
                        <a:t>DEERS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81360">
                <a:tc>
                  <a:txBody>
                    <a:bodyPr/>
                    <a:lstStyle/>
                    <a:p>
                      <a:pPr marL="0" marR="0" algn="r">
                        <a:lnSpc>
                          <a:spcPct val="100000"/>
                        </a:lnSpc>
                        <a:spcBef>
                          <a:spcPts val="0"/>
                        </a:spcBef>
                        <a:spcAft>
                          <a:spcPts val="0"/>
                        </a:spcAft>
                      </a:pPr>
                      <a:r>
                        <a:rPr lang="en-US" sz="1100" b="1" dirty="0" smtClean="0">
                          <a:effectLst/>
                          <a:latin typeface="+mn-lt"/>
                          <a:ea typeface="Times New Roman" panose="02020603050405020304" pitchFamily="18" charset="0"/>
                          <a:cs typeface="Times New Roman" panose="02020603050405020304" pitchFamily="18" charset="0"/>
                        </a:rPr>
                        <a:t>Military </a:t>
                      </a:r>
                    </a:p>
                    <a:p>
                      <a:pPr marL="0" marR="0" algn="r">
                        <a:lnSpc>
                          <a:spcPct val="100000"/>
                        </a:lnSpc>
                        <a:spcBef>
                          <a:spcPts val="0"/>
                        </a:spcBef>
                        <a:spcAft>
                          <a:spcPts val="0"/>
                        </a:spcAft>
                      </a:pPr>
                      <a:r>
                        <a:rPr lang="en-US" sz="1100" b="1" dirty="0" smtClean="0">
                          <a:effectLst/>
                          <a:latin typeface="+mn-lt"/>
                          <a:ea typeface="Times New Roman" panose="02020603050405020304" pitchFamily="18" charset="0"/>
                          <a:cs typeface="Times New Roman" panose="02020603050405020304" pitchFamily="18" charset="0"/>
                        </a:rPr>
                        <a:t>Personnel </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effectLst/>
                          <a:latin typeface="+mn-lt"/>
                          <a:ea typeface="Times New Roman" panose="02020603050405020304" pitchFamily="18" charset="0"/>
                          <a:cs typeface="Times New Roman" panose="02020603050405020304" pitchFamily="18" charset="0"/>
                        </a:rPr>
                        <a:t>Displays </a:t>
                      </a:r>
                      <a:r>
                        <a:rPr lang="en-US" sz="1100" dirty="0" smtClean="0">
                          <a:effectLst/>
                          <a:latin typeface="+mn-lt"/>
                          <a:ea typeface="Times New Roman" panose="02020603050405020304" pitchFamily="18" charset="0"/>
                          <a:cs typeface="Times New Roman" panose="02020603050405020304" pitchFamily="18" charset="0"/>
                        </a:rPr>
                        <a:t>military </a:t>
                      </a:r>
                      <a:r>
                        <a:rPr lang="en-US" sz="1100" dirty="0">
                          <a:effectLst/>
                          <a:latin typeface="+mn-lt"/>
                          <a:ea typeface="Times New Roman" panose="02020603050405020304" pitchFamily="18" charset="0"/>
                          <a:cs typeface="Times New Roman" panose="02020603050405020304" pitchFamily="18" charset="0"/>
                        </a:rPr>
                        <a:t>(Active, Guard, and Reserve</a:t>
                      </a:r>
                      <a:r>
                        <a:rPr lang="en-US" sz="1100" dirty="0" smtClean="0">
                          <a:effectLst/>
                          <a:latin typeface="+mn-lt"/>
                          <a:ea typeface="Times New Roman" panose="02020603050405020304" pitchFamily="18" charset="0"/>
                          <a:cs typeface="Times New Roman" panose="02020603050405020304" pitchFamily="18" charset="0"/>
                        </a:rPr>
                        <a:t>) data including </a:t>
                      </a:r>
                      <a:r>
                        <a:rPr lang="en-US" sz="1100" dirty="0">
                          <a:effectLst/>
                          <a:latin typeface="+mn-lt"/>
                          <a:ea typeface="Times New Roman" panose="02020603050405020304" pitchFamily="18" charset="0"/>
                          <a:cs typeface="Times New Roman" panose="02020603050405020304" pitchFamily="18" charset="0"/>
                        </a:rPr>
                        <a:t>name, duty location, pay grade, </a:t>
                      </a:r>
                      <a:r>
                        <a:rPr lang="en-US" sz="1100" dirty="0" smtClean="0">
                          <a:effectLst/>
                          <a:latin typeface="+mn-lt"/>
                          <a:ea typeface="Times New Roman" panose="02020603050405020304" pitchFamily="18" charset="0"/>
                          <a:cs typeface="Times New Roman" panose="02020603050405020304" pitchFamily="18" charset="0"/>
                        </a:rPr>
                        <a:t>service</a:t>
                      </a:r>
                      <a:r>
                        <a:rPr lang="en-US" sz="1100" dirty="0">
                          <a:effectLst/>
                          <a:latin typeface="+mn-lt"/>
                          <a:ea typeface="Times New Roman" panose="02020603050405020304" pitchFamily="18" charset="0"/>
                          <a:cs typeface="Times New Roman" panose="02020603050405020304" pitchFamily="18" charset="0"/>
                        </a:rPr>
                        <a:t>, </a:t>
                      </a:r>
                      <a:r>
                        <a:rPr lang="en-US" sz="1100" dirty="0" smtClean="0">
                          <a:effectLst/>
                          <a:latin typeface="+mn-lt"/>
                          <a:ea typeface="Times New Roman" panose="02020603050405020304" pitchFamily="18" charset="0"/>
                          <a:cs typeface="Times New Roman" panose="02020603050405020304" pitchFamily="18" charset="0"/>
                        </a:rPr>
                        <a:t>citizenship</a:t>
                      </a:r>
                      <a:r>
                        <a:rPr lang="en-US" sz="1100" dirty="0">
                          <a:effectLst/>
                          <a:latin typeface="+mn-lt"/>
                          <a:ea typeface="Times New Roman" panose="02020603050405020304" pitchFamily="18" charset="0"/>
                          <a:cs typeface="Times New Roman" panose="02020603050405020304" pitchFamily="18" charset="0"/>
                        </a:rPr>
                        <a:t>, </a:t>
                      </a:r>
                      <a:r>
                        <a:rPr lang="en-US" sz="1100" dirty="0" smtClean="0">
                          <a:effectLst/>
                          <a:latin typeface="+mn-lt"/>
                          <a:ea typeface="Times New Roman" panose="02020603050405020304" pitchFamily="18" charset="0"/>
                          <a:cs typeface="Times New Roman" panose="02020603050405020304" pitchFamily="18" charset="0"/>
                        </a:rPr>
                        <a:t>service occupation</a:t>
                      </a:r>
                      <a:r>
                        <a:rPr lang="en-US" sz="1100" dirty="0">
                          <a:effectLst/>
                          <a:latin typeface="+mn-lt"/>
                          <a:ea typeface="Times New Roman" panose="02020603050405020304" pitchFamily="18" charset="0"/>
                          <a:cs typeface="Times New Roman" panose="02020603050405020304" pitchFamily="18" charset="0"/>
                        </a:rPr>
                        <a:t>, </a:t>
                      </a:r>
                      <a:r>
                        <a:rPr lang="en-US" sz="1100" dirty="0" smtClean="0">
                          <a:effectLst/>
                          <a:latin typeface="+mn-lt"/>
                          <a:ea typeface="Times New Roman" panose="02020603050405020304" pitchFamily="18" charset="0"/>
                          <a:cs typeface="Times New Roman" panose="02020603050405020304" pitchFamily="18" charset="0"/>
                        </a:rPr>
                        <a:t>security clearance</a:t>
                      </a:r>
                      <a:r>
                        <a:rPr lang="en-US" sz="1100" dirty="0">
                          <a:effectLst/>
                          <a:latin typeface="+mn-lt"/>
                          <a:ea typeface="Times New Roman" panose="02020603050405020304" pitchFamily="18" charset="0"/>
                          <a:cs typeface="Times New Roman" panose="02020603050405020304" pitchFamily="18" charset="0"/>
                        </a:rPr>
                        <a:t>, </a:t>
                      </a:r>
                      <a:r>
                        <a:rPr lang="en-US" sz="1100" dirty="0" smtClean="0">
                          <a:effectLst/>
                          <a:latin typeface="+mn-lt"/>
                          <a:ea typeface="Times New Roman" panose="02020603050405020304" pitchFamily="18" charset="0"/>
                          <a:cs typeface="Times New Roman" panose="02020603050405020304" pitchFamily="18" charset="0"/>
                        </a:rPr>
                        <a:t>home </a:t>
                      </a:r>
                      <a:r>
                        <a:rPr lang="en-US" sz="1100" dirty="0">
                          <a:effectLst/>
                          <a:latin typeface="+mn-lt"/>
                          <a:ea typeface="Times New Roman" panose="02020603050405020304" pitchFamily="18" charset="0"/>
                          <a:cs typeface="Times New Roman" panose="02020603050405020304" pitchFamily="18" charset="0"/>
                        </a:rPr>
                        <a:t>of </a:t>
                      </a:r>
                      <a:r>
                        <a:rPr lang="en-US" sz="1100" dirty="0" smtClean="0">
                          <a:effectLst/>
                          <a:latin typeface="+mn-lt"/>
                          <a:ea typeface="Times New Roman" panose="02020603050405020304" pitchFamily="18" charset="0"/>
                          <a:cs typeface="Times New Roman" panose="02020603050405020304" pitchFamily="18" charset="0"/>
                        </a:rPr>
                        <a:t>record</a:t>
                      </a:r>
                      <a:r>
                        <a:rPr lang="en-US" sz="1100" dirty="0">
                          <a:effectLst/>
                          <a:latin typeface="+mn-lt"/>
                          <a:ea typeface="Times New Roman" panose="02020603050405020304" pitchFamily="18" charset="0"/>
                          <a:cs typeface="Times New Roman" panose="02020603050405020304" pitchFamily="18" charset="0"/>
                        </a:rPr>
                        <a:t>, </a:t>
                      </a:r>
                      <a:r>
                        <a:rPr lang="en-US" sz="1100" dirty="0" smtClean="0">
                          <a:effectLst/>
                          <a:latin typeface="+mn-lt"/>
                          <a:ea typeface="Times New Roman" panose="02020603050405020304" pitchFamily="18" charset="0"/>
                          <a:cs typeface="Times New Roman" panose="02020603050405020304" pitchFamily="18" charset="0"/>
                        </a:rPr>
                        <a:t>number </a:t>
                      </a:r>
                      <a:r>
                        <a:rPr lang="en-US" sz="1100" dirty="0">
                          <a:effectLst/>
                          <a:latin typeface="+mn-lt"/>
                          <a:ea typeface="Times New Roman" panose="02020603050405020304" pitchFamily="18" charset="0"/>
                          <a:cs typeface="Times New Roman" panose="02020603050405020304" pitchFamily="18" charset="0"/>
                        </a:rPr>
                        <a:t>of </a:t>
                      </a:r>
                      <a:r>
                        <a:rPr lang="en-US" sz="1100" dirty="0" smtClean="0">
                          <a:effectLst/>
                          <a:latin typeface="+mn-lt"/>
                          <a:ea typeface="Times New Roman" panose="02020603050405020304" pitchFamily="18" charset="0"/>
                          <a:cs typeface="Times New Roman" panose="02020603050405020304" pitchFamily="18" charset="0"/>
                        </a:rPr>
                        <a:t>dependents</a:t>
                      </a:r>
                      <a:r>
                        <a:rPr lang="en-US" sz="1100" dirty="0">
                          <a:effectLst/>
                          <a:latin typeface="+mn-lt"/>
                          <a:ea typeface="Times New Roman" panose="02020603050405020304" pitchFamily="18" charset="0"/>
                          <a:cs typeface="Times New Roman" panose="02020603050405020304" pitchFamily="18" charset="0"/>
                        </a:rPr>
                        <a:t>, and more.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effectLst/>
                          <a:latin typeface="+mn-lt"/>
                          <a:ea typeface="Times New Roman" panose="02020603050405020304" pitchFamily="18" charset="0"/>
                          <a:cs typeface="Times New Roman" panose="02020603050405020304" pitchFamily="18" charset="0"/>
                        </a:rPr>
                        <a:t>DEERS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Picture 4" descr="C:\Users\jessica.martin\AppData\Local\Microsoft\Windows\INetCache\Content.Word\cesium.jpg"/>
          <p:cNvPicPr/>
          <p:nvPr/>
        </p:nvPicPr>
        <p:blipFill>
          <a:blip r:embed="rId2">
            <a:extLst>
              <a:ext uri="{28A0092B-C50C-407E-A947-70E740481C1C}">
                <a14:useLocalDpi xmlns:a14="http://schemas.microsoft.com/office/drawing/2010/main" val="0"/>
              </a:ext>
            </a:extLst>
          </a:blip>
          <a:srcRect/>
          <a:stretch>
            <a:fillRect/>
          </a:stretch>
        </p:blipFill>
        <p:spPr bwMode="auto">
          <a:xfrm>
            <a:off x="529046" y="2472535"/>
            <a:ext cx="600892" cy="521524"/>
          </a:xfrm>
          <a:prstGeom prst="rect">
            <a:avLst/>
          </a:prstGeom>
          <a:noFill/>
          <a:ln>
            <a:noFill/>
          </a:ln>
        </p:spPr>
      </p:pic>
      <p:pic>
        <p:nvPicPr>
          <p:cNvPr id="4098" name="Picture 2" descr="civilian person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30" y="3078277"/>
            <a:ext cx="540924" cy="54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military personn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305" y="3753631"/>
            <a:ext cx="714374"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026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760538" y="199485"/>
            <a:ext cx="5045075" cy="576263"/>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lang="en-US" sz="24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Upcoming V8.2 Capabilities </a:t>
            </a:r>
            <a:r>
              <a:rPr lang="en-US" dirty="0" smtClean="0"/>
              <a:t>Cont’d.</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94040111"/>
              </p:ext>
            </p:extLst>
          </p:nvPr>
        </p:nvGraphicFramePr>
        <p:xfrm>
          <a:off x="359228" y="1127577"/>
          <a:ext cx="7805058" cy="3400531"/>
        </p:xfrm>
        <a:graphic>
          <a:graphicData uri="http://schemas.openxmlformats.org/drawingml/2006/table">
            <a:tbl>
              <a:tblPr firstRow="1" bandRow="1">
                <a:tableStyleId>{5C22544A-7EE6-4342-B048-85BDC9FD1C3A}</a:tableStyleId>
              </a:tblPr>
              <a:tblGrid>
                <a:gridCol w="2305595"/>
                <a:gridCol w="4193177"/>
                <a:gridCol w="1306286"/>
              </a:tblGrid>
              <a:tr h="704384">
                <a:tc>
                  <a:txBody>
                    <a:bodyPr/>
                    <a:lstStyle/>
                    <a:p>
                      <a:pPr algn="ctr"/>
                      <a:r>
                        <a:rPr lang="en-US" dirty="0" smtClean="0"/>
                        <a:t>Item</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4496"/>
                    </a:solidFill>
                  </a:tcPr>
                </a:tc>
                <a:tc>
                  <a:txBody>
                    <a:bodyPr/>
                    <a:lstStyle/>
                    <a:p>
                      <a:pPr algn="ctr"/>
                      <a:r>
                        <a:rPr lang="en-US" dirty="0" smtClean="0"/>
                        <a:t>Description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4496"/>
                    </a:solidFill>
                  </a:tcPr>
                </a:tc>
                <a:tc>
                  <a:txBody>
                    <a:bodyPr/>
                    <a:lstStyle/>
                    <a:p>
                      <a:pPr algn="ctr"/>
                      <a:r>
                        <a:rPr lang="en-US" dirty="0" smtClean="0"/>
                        <a:t>Data Source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4496"/>
                    </a:solidFill>
                  </a:tcPr>
                </a:tc>
              </a:tr>
              <a:tr h="923953">
                <a:tc>
                  <a:txBody>
                    <a:bodyPr/>
                    <a:lstStyle/>
                    <a:p>
                      <a:pPr marL="0" marR="0" algn="r">
                        <a:lnSpc>
                          <a:spcPct val="115000"/>
                        </a:lnSpc>
                        <a:spcBef>
                          <a:spcPts val="0"/>
                        </a:spcBef>
                        <a:spcAft>
                          <a:spcPts val="0"/>
                        </a:spcAft>
                      </a:pPr>
                      <a:r>
                        <a:rPr lang="en-US" sz="1100" b="1" dirty="0" smtClean="0">
                          <a:effectLst/>
                          <a:latin typeface="+mn-lt"/>
                          <a:ea typeface="Times New Roman" panose="02020603050405020304" pitchFamily="18" charset="0"/>
                          <a:cs typeface="Times New Roman" panose="02020603050405020304" pitchFamily="18" charset="0"/>
                        </a:rPr>
                        <a:t>Unit </a:t>
                      </a:r>
                      <a:r>
                        <a:rPr lang="en-US" sz="1100" b="1" dirty="0">
                          <a:effectLst/>
                          <a:latin typeface="+mn-lt"/>
                          <a:ea typeface="Times New Roman" panose="02020603050405020304" pitchFamily="18" charset="0"/>
                          <a:cs typeface="Times New Roman" panose="02020603050405020304" pitchFamily="18" charset="0"/>
                        </a:rPr>
                        <a:t>Equipment </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effectLst/>
                          <a:latin typeface="+mn-lt"/>
                          <a:ea typeface="Times New Roman" panose="02020603050405020304" pitchFamily="18" charset="0"/>
                          <a:cs typeface="Times New Roman" panose="02020603050405020304" pitchFamily="18" charset="0"/>
                        </a:rPr>
                        <a:t>Displays Service Unit Equipment based on Services’ </a:t>
                      </a:r>
                      <a:r>
                        <a:rPr lang="en-US" sz="1100" dirty="0" smtClean="0">
                          <a:effectLst/>
                          <a:latin typeface="+mn-lt"/>
                          <a:ea typeface="Times New Roman" panose="02020603050405020304" pitchFamily="18" charset="0"/>
                          <a:cs typeface="Times New Roman" panose="02020603050405020304" pitchFamily="18" charset="0"/>
                        </a:rPr>
                        <a:t>property </a:t>
                      </a:r>
                      <a:r>
                        <a:rPr lang="en-US" sz="1100" dirty="0">
                          <a:effectLst/>
                          <a:latin typeface="+mn-lt"/>
                          <a:ea typeface="Times New Roman" panose="02020603050405020304" pitchFamily="18" charset="0"/>
                          <a:cs typeface="Times New Roman" panose="02020603050405020304" pitchFamily="18" charset="0"/>
                        </a:rPr>
                        <a:t>b</a:t>
                      </a:r>
                      <a:r>
                        <a:rPr lang="en-US" sz="1100" dirty="0" smtClean="0">
                          <a:effectLst/>
                          <a:latin typeface="+mn-lt"/>
                          <a:ea typeface="Times New Roman" panose="02020603050405020304" pitchFamily="18" charset="0"/>
                          <a:cs typeface="Times New Roman" panose="02020603050405020304" pitchFamily="18" charset="0"/>
                        </a:rPr>
                        <a:t>ooks</a:t>
                      </a:r>
                      <a:r>
                        <a:rPr lang="en-US" sz="1100" dirty="0">
                          <a:effectLst/>
                          <a:latin typeface="+mn-lt"/>
                          <a:ea typeface="Times New Roman" panose="02020603050405020304" pitchFamily="18" charset="0"/>
                          <a:cs typeface="Times New Roman" panose="02020603050405020304" pitchFamily="18" charset="0"/>
                        </a:rPr>
                        <a:t>. Includes units’ DODAAC or UICs with O/H, Authorized / Allowed quantities, NSNs, Service equipment codes: Army’s LINs, Marine Corps’ TAMCNs, and Navy’s ECCs.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effectLst/>
                          <a:latin typeface="+mn-lt"/>
                          <a:ea typeface="Times New Roman" panose="02020603050405020304" pitchFamily="18" charset="0"/>
                          <a:cs typeface="Times New Roman" panose="02020603050405020304" pitchFamily="18" charset="0"/>
                        </a:rPr>
                        <a:t>IGC - AV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23579">
                <a:tc>
                  <a:txBody>
                    <a:bodyPr/>
                    <a:lstStyle/>
                    <a:p>
                      <a:pPr marL="0" marR="0" algn="r" defTabSz="914400" rtl="0" eaLnBrk="1" latinLnBrk="0" hangingPunct="1">
                        <a:lnSpc>
                          <a:spcPct val="115000"/>
                        </a:lnSpc>
                        <a:spcBef>
                          <a:spcPts val="0"/>
                        </a:spcBef>
                        <a:spcAft>
                          <a:spcPts val="0"/>
                        </a:spcAft>
                      </a:pPr>
                      <a:r>
                        <a:rPr lang="en-US" sz="1100" b="1" kern="1200" dirty="0" smtClean="0">
                          <a:solidFill>
                            <a:schemeClr val="dk1"/>
                          </a:solidFill>
                          <a:effectLst/>
                          <a:latin typeface="+mn-lt"/>
                          <a:ea typeface="Times New Roman" panose="02020603050405020304" pitchFamily="18" charset="0"/>
                          <a:cs typeface="Times New Roman" panose="02020603050405020304" pitchFamily="18" charset="0"/>
                        </a:rPr>
                        <a:t>Material </a:t>
                      </a:r>
                    </a:p>
                    <a:p>
                      <a:pPr marL="0" marR="0" algn="r" defTabSz="914400" rtl="0" eaLnBrk="1" latinLnBrk="0" hangingPunct="1">
                        <a:lnSpc>
                          <a:spcPct val="115000"/>
                        </a:lnSpc>
                        <a:spcBef>
                          <a:spcPts val="0"/>
                        </a:spcBef>
                        <a:spcAft>
                          <a:spcPts val="0"/>
                        </a:spcAft>
                      </a:pPr>
                      <a:r>
                        <a:rPr lang="en-US" sz="1100" b="1" kern="1200" dirty="0" smtClean="0">
                          <a:solidFill>
                            <a:schemeClr val="dk1"/>
                          </a:solidFill>
                          <a:effectLst/>
                          <a:latin typeface="+mn-lt"/>
                          <a:ea typeface="Times New Roman" panose="02020603050405020304" pitchFamily="18" charset="0"/>
                          <a:cs typeface="Times New Roman" panose="02020603050405020304" pitchFamily="18" charset="0"/>
                        </a:rPr>
                        <a:t>Catalog </a:t>
                      </a:r>
                    </a:p>
                    <a:p>
                      <a:pPr marL="0" marR="0" algn="r" defTabSz="914400" rtl="0" eaLnBrk="1" latinLnBrk="0" hangingPunct="1">
                        <a:lnSpc>
                          <a:spcPct val="115000"/>
                        </a:lnSpc>
                        <a:spcBef>
                          <a:spcPts val="0"/>
                        </a:spcBef>
                        <a:spcAft>
                          <a:spcPts val="0"/>
                        </a:spcAft>
                      </a:pPr>
                      <a:r>
                        <a:rPr lang="en-US" sz="1100" b="1" kern="1200" dirty="0" smtClean="0">
                          <a:solidFill>
                            <a:schemeClr val="dk1"/>
                          </a:solidFill>
                          <a:effectLst/>
                          <a:latin typeface="+mn-lt"/>
                          <a:ea typeface="Times New Roman" panose="02020603050405020304" pitchFamily="18" charset="0"/>
                          <a:cs typeface="Times New Roman" panose="02020603050405020304" pitchFamily="18" charset="0"/>
                        </a:rPr>
                        <a:t>Details </a:t>
                      </a:r>
                      <a:endParaRPr lang="en-US" sz="1100" b="1"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effectLst/>
                          <a:latin typeface="+mn-lt"/>
                          <a:ea typeface="Times New Roman" panose="02020603050405020304" pitchFamily="18" charset="0"/>
                          <a:cs typeface="Times New Roman" panose="02020603050405020304" pitchFamily="18" charset="0"/>
                        </a:rPr>
                        <a:t>Provides look-ups based on FSC, NSN, NIIN, nomenclature, or Service equipment codes.  Displays NSN, nomenclature, Class of Supply, Unit of Issue, Unit Price, HAZMAT indicator, Source of Supply, Unit Pack, CAGE code, and more.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effectLst/>
                          <a:latin typeface="+mn-lt"/>
                          <a:ea typeface="Times New Roman" panose="02020603050405020304" pitchFamily="18" charset="0"/>
                          <a:cs typeface="Times New Roman" panose="02020603050405020304" pitchFamily="18" charset="0"/>
                        </a:rPr>
                        <a:t>IGC -AV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48615">
                <a:tc>
                  <a:txBody>
                    <a:bodyPr/>
                    <a:lstStyle/>
                    <a:p>
                      <a:pPr marL="0" marR="0" algn="r" defTabSz="914400" rtl="0" eaLnBrk="1" latinLnBrk="0" hangingPunct="1">
                        <a:lnSpc>
                          <a:spcPct val="115000"/>
                        </a:lnSpc>
                        <a:spcBef>
                          <a:spcPts val="0"/>
                        </a:spcBef>
                        <a:spcAft>
                          <a:spcPts val="0"/>
                        </a:spcAft>
                      </a:pPr>
                      <a:r>
                        <a:rPr lang="en-US" sz="1100" b="1" kern="1200" dirty="0" smtClean="0">
                          <a:solidFill>
                            <a:schemeClr val="dk1"/>
                          </a:solidFill>
                          <a:effectLst/>
                          <a:latin typeface="+mn-lt"/>
                          <a:ea typeface="Times New Roman" panose="02020603050405020304" pitchFamily="18" charset="0"/>
                          <a:cs typeface="Times New Roman" panose="02020603050405020304" pitchFamily="18" charset="0"/>
                        </a:rPr>
                        <a:t>OPLAN Analysis</a:t>
                      </a:r>
                      <a:endParaRPr lang="en-US" sz="1100" b="1"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effectLst/>
                          <a:latin typeface="+mn-lt"/>
                          <a:ea typeface="Times New Roman" panose="02020603050405020304" pitchFamily="18" charset="0"/>
                          <a:cs typeface="Times New Roman" panose="02020603050405020304" pitchFamily="18" charset="0"/>
                        </a:rPr>
                        <a:t>Displays data by OPLAN ID in a grid format including UIC, UTC, ULN, C-days, RLD, ALD, EAD, LAD, RDD, total passengers, total cargo, and more. Provides filters by various </a:t>
                      </a:r>
                      <a:r>
                        <a:rPr lang="en-US" sz="1100" dirty="0" smtClean="0">
                          <a:effectLst/>
                          <a:latin typeface="+mn-lt"/>
                          <a:ea typeface="Times New Roman" panose="02020603050405020304" pitchFamily="18" charset="0"/>
                          <a:cs typeface="Times New Roman" panose="02020603050405020304" pitchFamily="18" charset="0"/>
                        </a:rPr>
                        <a:t>C-days </a:t>
                      </a:r>
                      <a:r>
                        <a:rPr lang="en-US" sz="1100" dirty="0">
                          <a:effectLst/>
                          <a:latin typeface="+mn-lt"/>
                          <a:ea typeface="Times New Roman" panose="02020603050405020304" pitchFamily="18" charset="0"/>
                          <a:cs typeface="Times New Roman" panose="02020603050405020304" pitchFamily="18" charset="0"/>
                        </a:rPr>
                        <a:t>and GEOLOCs.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effectLst/>
                          <a:latin typeface="+mn-lt"/>
                          <a:ea typeface="Times New Roman" panose="02020603050405020304" pitchFamily="18" charset="0"/>
                          <a:cs typeface="Times New Roman" panose="02020603050405020304" pitchFamily="18" charset="0"/>
                        </a:rPr>
                        <a:t>JOPES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3076" name="Picture 4" descr="unit equi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65" y="1865965"/>
            <a:ext cx="7048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mate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5" y="2863865"/>
            <a:ext cx="7048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opl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65" y="3741830"/>
            <a:ext cx="704850" cy="69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052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0688" y="223028"/>
            <a:ext cx="5045075" cy="576263"/>
          </a:xfrm>
        </p:spPr>
        <p:txBody>
          <a:bodyPr/>
          <a:lstStyle/>
          <a:p>
            <a:r>
              <a:rPr lang="en-US" dirty="0" smtClean="0"/>
              <a:t>GCSS-J Capabilities</a:t>
            </a:r>
            <a:endParaRPr lang="en-US" dirty="0"/>
          </a:p>
        </p:txBody>
      </p:sp>
      <p:graphicFrame>
        <p:nvGraphicFramePr>
          <p:cNvPr id="4" name="Table 3"/>
          <p:cNvGraphicFramePr>
            <a:graphicFrameLocks noGrp="1"/>
          </p:cNvGraphicFramePr>
          <p:nvPr>
            <p:extLst/>
          </p:nvPr>
        </p:nvGraphicFramePr>
        <p:xfrm>
          <a:off x="437606" y="971550"/>
          <a:ext cx="8059783" cy="3798797"/>
        </p:xfrm>
        <a:graphic>
          <a:graphicData uri="http://schemas.openxmlformats.org/drawingml/2006/table">
            <a:tbl>
              <a:tblPr firstRow="1" bandRow="1">
                <a:tableStyleId>{5C22544A-7EE6-4342-B048-85BDC9FD1C3A}</a:tableStyleId>
              </a:tblPr>
              <a:tblGrid>
                <a:gridCol w="937147"/>
                <a:gridCol w="868526"/>
                <a:gridCol w="4553542"/>
                <a:gridCol w="1700568"/>
              </a:tblGrid>
              <a:tr h="182880">
                <a:tc gridSpan="2">
                  <a:txBody>
                    <a:bodyPr/>
                    <a:lstStyle/>
                    <a:p>
                      <a:pPr algn="ctr"/>
                      <a:r>
                        <a:rPr lang="en-US" sz="1200" dirty="0" smtClean="0">
                          <a:solidFill>
                            <a:schemeClr val="tx1"/>
                          </a:solidFill>
                        </a:rPr>
                        <a:t>Item</a:t>
                      </a:r>
                      <a:endParaRPr lang="en-US" sz="12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60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Capability Description</a:t>
                      </a:r>
                      <a:endParaRPr lang="en-US"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Source</a:t>
                      </a:r>
                      <a:endParaRPr lang="en-US"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74420">
                <a:tc>
                  <a:txBody>
                    <a:bodyPr/>
                    <a:lstStyle/>
                    <a:p>
                      <a:pPr algn="l"/>
                      <a:endParaRPr lang="en-US" sz="1200" b="0" dirty="0"/>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1" dirty="0" smtClean="0">
                          <a:latin typeface="+mn-lt"/>
                        </a:rPr>
                        <a:t>GCSS-J LogCOP</a:t>
                      </a:r>
                      <a:endParaRPr lang="en-US" sz="1100" b="1" dirty="0">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US" sz="1100" dirty="0" smtClean="0"/>
                        <a:t>Ability to operate various Widgets in the LOGCOP. Functionality includes: </a:t>
                      </a:r>
                    </a:p>
                    <a:p>
                      <a:pPr marL="234950" lvl="1" indent="0" fontAlgn="t"/>
                      <a:r>
                        <a:rPr lang="en-US" sz="900" dirty="0" smtClean="0"/>
                        <a:t>1.</a:t>
                      </a:r>
                      <a:r>
                        <a:rPr lang="en-US" sz="900" kern="1200" dirty="0" smtClean="0">
                          <a:solidFill>
                            <a:schemeClr val="dk1"/>
                          </a:solidFill>
                          <a:latin typeface="+mn-lt"/>
                          <a:ea typeface="+mn-ea"/>
                          <a:cs typeface="+mn-cs"/>
                        </a:rPr>
                        <a:t> </a:t>
                      </a:r>
                      <a:r>
                        <a:rPr lang="en-US" sz="900" dirty="0" smtClean="0"/>
                        <a:t>Launch Menu (launch Widgets)</a:t>
                      </a:r>
                    </a:p>
                    <a:p>
                      <a:pPr marL="234950" lvl="1" indent="0" fontAlgn="t"/>
                      <a:r>
                        <a:rPr lang="en-US" sz="900" dirty="0" smtClean="0"/>
                        <a:t>2.</a:t>
                      </a:r>
                      <a:r>
                        <a:rPr lang="en-US" sz="900" kern="1200" dirty="0" smtClean="0">
                          <a:solidFill>
                            <a:schemeClr val="dk1"/>
                          </a:solidFill>
                          <a:latin typeface="+mn-lt"/>
                          <a:ea typeface="+mn-ea"/>
                          <a:cs typeface="+mn-cs"/>
                        </a:rPr>
                        <a:t> </a:t>
                      </a:r>
                      <a:r>
                        <a:rPr lang="en-US" sz="900" dirty="0" smtClean="0"/>
                        <a:t>Dashboards Creation &amp; Switcher</a:t>
                      </a:r>
                    </a:p>
                    <a:p>
                      <a:pPr marL="234950" lvl="1" indent="0" fontAlgn="t"/>
                      <a:r>
                        <a:rPr lang="en-US" sz="900" dirty="0" smtClean="0"/>
                        <a:t>3.</a:t>
                      </a:r>
                      <a:r>
                        <a:rPr lang="en-US" sz="900" kern="1200" dirty="0" smtClean="0">
                          <a:solidFill>
                            <a:schemeClr val="dk1"/>
                          </a:solidFill>
                          <a:latin typeface="+mn-lt"/>
                          <a:ea typeface="+mn-ea"/>
                          <a:cs typeface="+mn-cs"/>
                        </a:rPr>
                        <a:t> </a:t>
                      </a:r>
                      <a:r>
                        <a:rPr lang="en-US" sz="900" dirty="0" smtClean="0"/>
                        <a:t>Settings for users</a:t>
                      </a:r>
                    </a:p>
                    <a:p>
                      <a:pPr marL="234950" lvl="1" indent="0" fontAlgn="t"/>
                      <a:r>
                        <a:rPr lang="en-US" sz="900" dirty="0" smtClean="0"/>
                        <a:t>4.</a:t>
                      </a:r>
                      <a:r>
                        <a:rPr lang="en-US" sz="900" kern="1200" dirty="0" smtClean="0">
                          <a:solidFill>
                            <a:schemeClr val="dk1"/>
                          </a:solidFill>
                          <a:latin typeface="+mn-lt"/>
                          <a:ea typeface="+mn-ea"/>
                          <a:cs typeface="+mn-cs"/>
                        </a:rPr>
                        <a:t> </a:t>
                      </a:r>
                      <a:r>
                        <a:rPr lang="en-US" sz="900" dirty="0" smtClean="0"/>
                        <a:t>Administration (administrators only)</a:t>
                      </a:r>
                    </a:p>
                    <a:p>
                      <a:pPr marL="234950" lvl="1" indent="0" fontAlgn="t"/>
                      <a:r>
                        <a:rPr lang="en-US" sz="900" dirty="0" smtClean="0"/>
                        <a:t>5.</a:t>
                      </a:r>
                      <a:r>
                        <a:rPr lang="en-US" sz="900" kern="1200" dirty="0" smtClean="0">
                          <a:solidFill>
                            <a:schemeClr val="dk1"/>
                          </a:solidFill>
                          <a:latin typeface="+mn-lt"/>
                          <a:ea typeface="+mn-ea"/>
                          <a:cs typeface="+mn-cs"/>
                        </a:rPr>
                        <a:t> </a:t>
                      </a:r>
                      <a:r>
                        <a:rPr lang="en-US" sz="900" dirty="0" smtClean="0"/>
                        <a:t>Help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75" lvl="1" indent="0" algn="l" fontAlgn="t"/>
                      <a:r>
                        <a:rPr lang="en-US" sz="1100" dirty="0" smtClean="0"/>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9837">
                <a:tc>
                  <a:txBody>
                    <a:bodyPr/>
                    <a:lstStyle/>
                    <a:p>
                      <a:pPr algn="l"/>
                      <a:endParaRPr lang="en-US" sz="1200" b="0" dirty="0"/>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mn-lt"/>
                        </a:rPr>
                        <a:t>GCSS-J</a:t>
                      </a:r>
                      <a:r>
                        <a:rPr lang="en-US" sz="1100" b="1" i="0" u="none" strike="noStrike" kern="1200" baseline="0" dirty="0" smtClean="0">
                          <a:solidFill>
                            <a:schemeClr val="tx1"/>
                          </a:solidFill>
                          <a:latin typeface="+mn-lt"/>
                        </a:rPr>
                        <a:t> Layers</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fontAlgn="t"/>
                      <a:r>
                        <a:rPr lang="en-US" sz="1100" dirty="0" smtClean="0"/>
                        <a:t>View and use the GCSS-J map layers for the following: </a:t>
                      </a:r>
                    </a:p>
                    <a:p>
                      <a:pPr marL="227013" lvl="1" indent="0" fontAlgn="t"/>
                      <a:r>
                        <a:rPr lang="en-US" sz="900" dirty="0" smtClean="0"/>
                        <a:t>1.</a:t>
                      </a:r>
                      <a:r>
                        <a:rPr lang="en-US" sz="900" kern="1200" dirty="0" smtClean="0">
                          <a:solidFill>
                            <a:schemeClr val="dk1"/>
                          </a:solidFill>
                          <a:latin typeface="+mn-lt"/>
                          <a:ea typeface="+mn-ea"/>
                          <a:cs typeface="+mn-cs"/>
                        </a:rPr>
                        <a:t> </a:t>
                      </a:r>
                      <a:r>
                        <a:rPr lang="en-US" sz="900" dirty="0" smtClean="0"/>
                        <a:t>Master Layers (map layers set by GCSS-J, common to all)</a:t>
                      </a:r>
                    </a:p>
                    <a:p>
                      <a:pPr marL="227013" lvl="1" indent="0" fontAlgn="t"/>
                      <a:r>
                        <a:rPr lang="en-US" sz="900" dirty="0" smtClean="0"/>
                        <a:t>2.</a:t>
                      </a:r>
                      <a:r>
                        <a:rPr lang="en-US" sz="900" kern="1200" dirty="0" smtClean="0">
                          <a:solidFill>
                            <a:schemeClr val="dk1"/>
                          </a:solidFill>
                          <a:latin typeface="+mn-lt"/>
                          <a:ea typeface="+mn-ea"/>
                          <a:cs typeface="+mn-cs"/>
                        </a:rPr>
                        <a:t> </a:t>
                      </a:r>
                      <a:r>
                        <a:rPr lang="en-US" sz="900" dirty="0" smtClean="0"/>
                        <a:t>Community Layers (map layers the COCOMs and Agencies import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763" lvl="1" indent="0" fontAlgn="t"/>
                      <a:r>
                        <a:rPr lang="en-US" sz="1100" dirty="0" smtClean="0"/>
                        <a:t>MIDB, ONI, ITV, NGA, </a:t>
                      </a:r>
                      <a:r>
                        <a:rPr lang="en-US" sz="1100" strike="noStrike" dirty="0" smtClean="0">
                          <a:solidFill>
                            <a:schemeClr val="tx1"/>
                          </a:solidFill>
                        </a:rPr>
                        <a:t>RPAD</a:t>
                      </a:r>
                      <a:r>
                        <a:rPr lang="en-US" sz="1100" dirty="0" smtClean="0"/>
                        <a:t>,</a:t>
                      </a:r>
                    </a:p>
                    <a:p>
                      <a:pPr marL="4763" lvl="1" indent="0" fontAlgn="t"/>
                      <a:r>
                        <a:rPr lang="en-US" sz="1100" dirty="0" smtClean="0"/>
                        <a:t>DLA</a:t>
                      </a:r>
                      <a:r>
                        <a:rPr lang="en-US" sz="1100" baseline="0" dirty="0" smtClean="0"/>
                        <a:t>-CIS</a:t>
                      </a:r>
                      <a:endParaRPr lang="en-US" sz="1100" dirty="0" smtClean="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640">
                <a:tc>
                  <a:txBody>
                    <a:bodyPr/>
                    <a:lstStyle/>
                    <a:p>
                      <a:endParaRPr lang="en-US" sz="1400" dirty="0"/>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mn-lt"/>
                        </a:rPr>
                        <a:t>2D</a:t>
                      </a:r>
                      <a:r>
                        <a:rPr lang="en-US" sz="1100" b="1" baseline="0" dirty="0" smtClean="0">
                          <a:latin typeface="+mn-lt"/>
                        </a:rPr>
                        <a:t> Map</a:t>
                      </a:r>
                      <a:endParaRPr lang="en-US" sz="1100" b="1" dirty="0" smtClean="0">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ea typeface="Times New Roman"/>
                          <a:cs typeface="Arial" panose="020B0604020202020204" pitchFamily="34" charset="0"/>
                        </a:rPr>
                        <a:t>Users can choose to map data on a 2D map, view all map feature icons, and all map pop-up contents.  2D map allows for icon labels on/off and allows for clustering of icons to de-clutter the view.</a:t>
                      </a:r>
                      <a:endParaRPr lang="en-US" sz="1100" kern="1200" dirty="0" smtClean="0">
                        <a:solidFill>
                          <a:schemeClr val="dk1"/>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8660">
                <a:tc>
                  <a:txBody>
                    <a:bodyPr/>
                    <a:lstStyle/>
                    <a:p>
                      <a:endParaRPr lang="en-US" sz="1400" dirty="0"/>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mn-lt"/>
                        </a:rPr>
                        <a:t>Airfields</a:t>
                      </a:r>
                      <a:endParaRPr lang="en-US" sz="1100" dirty="0">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Displays</a:t>
                      </a:r>
                      <a:r>
                        <a:rPr lang="en-US" sz="1100" baseline="0" dirty="0" smtClean="0"/>
                        <a:t> A</a:t>
                      </a:r>
                      <a:r>
                        <a:rPr lang="en-US" sz="1100" dirty="0" smtClean="0"/>
                        <a:t>irfields by ICAO</a:t>
                      </a:r>
                      <a:r>
                        <a:rPr lang="en-US" sz="1100" baseline="0" dirty="0" smtClean="0"/>
                        <a:t>, MILAIR or GEOLOC, includes filters for Runway Length/Width, NGA Max Usage, or AMC Suitability.  Mappable, and synchronized with Airfield Schedule and Airfield Facility Details widgets.</a:t>
                      </a:r>
                      <a:endParaRPr lang="en-US" sz="110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smtClean="0"/>
                        <a:t>NGA-AAFIF</a:t>
                      </a:r>
                    </a:p>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smtClean="0"/>
                        <a:t>GDSS</a:t>
                      </a:r>
                      <a:endParaRPr lang="en-US" sz="110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640">
                <a:tc>
                  <a:txBody>
                    <a:bodyPr/>
                    <a:lstStyle/>
                    <a:p>
                      <a:endParaRPr lang="en-US" sz="1400" dirty="0"/>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mn-lt"/>
                        </a:rPr>
                        <a:t>Airfield Facility Details</a:t>
                      </a:r>
                      <a:endParaRPr lang="en-US" sz="1100" dirty="0">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Displays General Airfield info, Runways, Aprons,</a:t>
                      </a:r>
                      <a:r>
                        <a:rPr lang="en-US" sz="1100" baseline="0" dirty="0" smtClean="0"/>
                        <a:t> Hardstands, Helipads, Taxiways, and Suitability for a given ICAO, GEOLOC or MILAIR code.  Synchronized with the map and Airfield Schedule widget.</a:t>
                      </a:r>
                      <a:endParaRPr lang="en-US" sz="110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US" sz="1100" dirty="0" smtClean="0"/>
                        <a:t>NGA</a:t>
                      </a:r>
                      <a:r>
                        <a:rPr lang="en-US" sz="1100" baseline="0" dirty="0" smtClean="0"/>
                        <a:t>-</a:t>
                      </a:r>
                      <a:r>
                        <a:rPr lang="en-US" sz="1100" dirty="0" smtClean="0"/>
                        <a:t>AAFIF</a:t>
                      </a:r>
                    </a:p>
                    <a:p>
                      <a:pPr fontAlgn="t"/>
                      <a:r>
                        <a:rPr lang="en-US" sz="1100" dirty="0" smtClean="0"/>
                        <a:t>GDSS</a:t>
                      </a:r>
                      <a:endParaRPr lang="en-US" sz="110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descr="img_logCOP.png"/>
          <p:cNvPicPr>
            <a:picLocks noChangeAspect="1"/>
          </p:cNvPicPr>
          <p:nvPr/>
        </p:nvPicPr>
        <p:blipFill>
          <a:blip r:embed="rId2" cstate="print"/>
          <a:stretch>
            <a:fillRect/>
          </a:stretch>
        </p:blipFill>
        <p:spPr>
          <a:xfrm rot="-60000">
            <a:off x="626228" y="1327317"/>
            <a:ext cx="759038" cy="630949"/>
          </a:xfrm>
          <a:prstGeom prst="rect">
            <a:avLst/>
          </a:prstGeom>
        </p:spPr>
      </p:pic>
      <p:pic>
        <p:nvPicPr>
          <p:cNvPr id="6" name="Picture 17" descr="C:\Users\fulchwo\Documents\0 Temp\ICONS\Icons\icn_widget_map_lay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78" y="2307431"/>
            <a:ext cx="532209" cy="5322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0" descr="C:\Users\fulchwo\Documents\0 Temp\ICONS\Icons\icn_widget_2DM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78" y="3011899"/>
            <a:ext cx="446485" cy="4464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44" descr="C:\Users\fulchwo\Documents\0 Temp\ICONS\Icons\icn_widget_airfieldSearc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378" y="3595168"/>
            <a:ext cx="501135" cy="5011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42" descr="C:\Users\fulchwo\Documents\0 Temp\ICONS\Icons\icn_widget_airfieldInf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378" y="4268562"/>
            <a:ext cx="479168" cy="4791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168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87386" y="927134"/>
          <a:ext cx="8386351" cy="3847340"/>
        </p:xfrm>
        <a:graphic>
          <a:graphicData uri="http://schemas.openxmlformats.org/drawingml/2006/table">
            <a:tbl>
              <a:tblPr firstRow="1" bandRow="1">
                <a:tableStyleId>{5C22544A-7EE6-4342-B048-85BDC9FD1C3A}</a:tableStyleId>
              </a:tblPr>
              <a:tblGrid>
                <a:gridCol w="947672"/>
                <a:gridCol w="1079395"/>
                <a:gridCol w="5111852"/>
                <a:gridCol w="1247432"/>
              </a:tblGrid>
              <a:tr h="182880">
                <a:tc gridSpan="2">
                  <a:txBody>
                    <a:bodyPr/>
                    <a:lstStyle/>
                    <a:p>
                      <a:pPr algn="ctr"/>
                      <a:r>
                        <a:rPr lang="en-US" sz="1200" dirty="0" smtClean="0">
                          <a:solidFill>
                            <a:schemeClr val="tx1"/>
                          </a:solidFill>
                        </a:rPr>
                        <a:t>Item</a:t>
                      </a:r>
                      <a:endParaRPr lang="en-US" sz="12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Capability Description</a:t>
                      </a:r>
                      <a:endParaRPr lang="en-US"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rPr>
                        <a:t>Source</a:t>
                      </a:r>
                      <a:endParaRPr lang="en-US"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0003">
                <a:tc>
                  <a:txBody>
                    <a:bodyPr/>
                    <a:lstStyle/>
                    <a:p>
                      <a:pPr algn="l"/>
                      <a:endParaRPr lang="en-US"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Airfield Schedule </a:t>
                      </a:r>
                      <a:r>
                        <a:rPr lang="en-US" sz="900" b="1" dirty="0" smtClean="0">
                          <a:solidFill>
                            <a:schemeClr val="tx1"/>
                          </a:solidFill>
                          <a:latin typeface="+mn-lt"/>
                        </a:rPr>
                        <a:t>&amp;</a:t>
                      </a:r>
                      <a:r>
                        <a:rPr lang="en-US" sz="1100" b="1" baseline="0" dirty="0" smtClean="0">
                          <a:solidFill>
                            <a:schemeClr val="tx1"/>
                          </a:solidFill>
                          <a:latin typeface="+mn-lt"/>
                        </a:rPr>
                        <a:t> Workload</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Displays</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the Airfield Schedule for a specified Airfield and</a:t>
                      </a:r>
                      <a:r>
                        <a:rPr lang="en-US" sz="1100" kern="1200" baseline="0" dirty="0" smtClean="0">
                          <a:solidFill>
                            <a:schemeClr val="tx1"/>
                          </a:solidFill>
                          <a:latin typeface="+mn-lt"/>
                          <a:ea typeface="+mn-ea"/>
                          <a:cs typeface="+mn-cs"/>
                        </a:rPr>
                        <a:t> Country within a</a:t>
                      </a:r>
                      <a:r>
                        <a:rPr lang="en-US" sz="1100" kern="1200" dirty="0" smtClean="0">
                          <a:solidFill>
                            <a:schemeClr val="tx1"/>
                          </a:solidFill>
                          <a:latin typeface="+mn-lt"/>
                          <a:ea typeface="+mn-ea"/>
                          <a:cs typeface="+mn-cs"/>
                        </a:rPr>
                        <a:t> date range.  Workload</a:t>
                      </a:r>
                      <a:r>
                        <a:rPr lang="en-US" sz="1100" kern="1200" baseline="0" dirty="0" smtClean="0">
                          <a:solidFill>
                            <a:schemeClr val="tx1"/>
                          </a:solidFill>
                          <a:latin typeface="+mn-lt"/>
                          <a:ea typeface="+mn-ea"/>
                          <a:cs typeface="+mn-cs"/>
                        </a:rPr>
                        <a:t> data including Inbound, Offload, Onload, and Outbound for Passengers, Pallets, &amp; Rolling Stock. </a:t>
                      </a:r>
                      <a:r>
                        <a:rPr lang="en-US" sz="1100" kern="1200" dirty="0" smtClean="0">
                          <a:solidFill>
                            <a:schemeClr val="tx1"/>
                          </a:solidFill>
                          <a:latin typeface="+mn-lt"/>
                          <a:ea typeface="+mn-ea"/>
                          <a:cs typeface="+mn-cs"/>
                        </a:rPr>
                        <a:t> Mappable and synchronized to other widgets.</a:t>
                      </a:r>
                      <a:endParaRPr lang="en-US" sz="1100" dirty="0" smtClean="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75" marR="0" lvl="1" indent="0" algn="l" defTabSz="914400" rtl="0" eaLnBrk="1" fontAlgn="t" latinLnBrk="0" hangingPunct="1">
                        <a:lnSpc>
                          <a:spcPct val="100000"/>
                        </a:lnSpc>
                        <a:spcBef>
                          <a:spcPts val="0"/>
                        </a:spcBef>
                        <a:spcAft>
                          <a:spcPts val="0"/>
                        </a:spcAft>
                        <a:buClrTx/>
                        <a:buSzTx/>
                        <a:buFontTx/>
                        <a:buNone/>
                        <a:tabLst/>
                        <a:defRPr/>
                      </a:pPr>
                      <a:r>
                        <a:rPr lang="en-US" sz="1100" b="0" dirty="0" smtClean="0">
                          <a:solidFill>
                            <a:schemeClr val="tx1"/>
                          </a:solidFill>
                          <a:latin typeface="+mn-lt"/>
                        </a:rPr>
                        <a:t>IGC Web</a:t>
                      </a:r>
                      <a:r>
                        <a:rPr lang="en-US" sz="1100" b="0" baseline="0" dirty="0" smtClean="0">
                          <a:solidFill>
                            <a:schemeClr val="tx1"/>
                          </a:solidFill>
                          <a:latin typeface="+mn-lt"/>
                        </a:rPr>
                        <a:t> Services</a:t>
                      </a:r>
                      <a:endParaRPr lang="en-US" sz="1100" b="0" dirty="0" smtClean="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6612">
                <a:tc>
                  <a:txBody>
                    <a:bodyPr/>
                    <a:lstStyle/>
                    <a:p>
                      <a:pPr algn="l"/>
                      <a:endParaRPr lang="en-US"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mn-lt"/>
                        </a:rPr>
                        <a:t>Mission Itinerary</a:t>
                      </a:r>
                      <a:endParaRPr lang="en-US" sz="1100" b="1" i="0" u="none" strike="noStrike" kern="1200" baseline="0" dirty="0" smtClean="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smtClean="0">
                          <a:solidFill>
                            <a:schemeClr val="tx1"/>
                          </a:solidFill>
                        </a:rPr>
                        <a:t>Displays an itinerary for  Aircraft</a:t>
                      </a:r>
                      <a:r>
                        <a:rPr lang="en-US" sz="1100" baseline="0" dirty="0" smtClean="0">
                          <a:solidFill>
                            <a:schemeClr val="tx1"/>
                          </a:solidFill>
                        </a:rPr>
                        <a:t> Missions</a:t>
                      </a:r>
                      <a:r>
                        <a:rPr lang="en-US" sz="1100" dirty="0" smtClean="0">
                          <a:solidFill>
                            <a:schemeClr val="tx1"/>
                          </a:solidFill>
                        </a:rPr>
                        <a:t>. Input is Mission</a:t>
                      </a:r>
                      <a:r>
                        <a:rPr lang="en-US" sz="1100" baseline="0" dirty="0" smtClean="0">
                          <a:solidFill>
                            <a:schemeClr val="tx1"/>
                          </a:solidFill>
                        </a:rPr>
                        <a:t> ID. </a:t>
                      </a:r>
                      <a:r>
                        <a:rPr lang="en-US" sz="1100" b="0" i="0" baseline="0" dirty="0" smtClean="0">
                          <a:solidFill>
                            <a:schemeClr val="tx1"/>
                          </a:solidFill>
                        </a:rPr>
                        <a:t>Added Status indicating Early, On-Time or Late. Available on NIPR/SIPR.  </a:t>
                      </a:r>
                      <a:r>
                        <a:rPr lang="en-US" sz="1100" baseline="0" dirty="0" smtClean="0">
                          <a:solidFill>
                            <a:schemeClr val="tx1"/>
                          </a:solidFill>
                        </a:rPr>
                        <a:t>Mappable and synchronized with the Airfield Schedule, Cargo and PAX widgets.</a:t>
                      </a:r>
                      <a:endParaRPr lang="en-US" sz="1100" b="0" dirty="0" smtClean="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dirty="0" smtClean="0">
                          <a:solidFill>
                            <a:schemeClr val="tx1"/>
                          </a:solidFill>
                          <a:latin typeface="+mn-lt"/>
                        </a:rPr>
                        <a:t>IGC Web Services</a:t>
                      </a:r>
                      <a:endParaRPr lang="en-US" sz="1100" b="0" dirty="0" smtClean="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3548">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Cargo Itinerary</a:t>
                      </a:r>
                      <a:endParaRPr lang="en-US" sz="1400" b="1"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dirty="0" smtClean="0">
                          <a:solidFill>
                            <a:schemeClr val="tx1"/>
                          </a:solidFill>
                        </a:rPr>
                        <a:t>Displays Cargo</a:t>
                      </a:r>
                      <a:r>
                        <a:rPr lang="en-US" sz="1100" b="0" i="0" baseline="0" dirty="0" smtClean="0">
                          <a:solidFill>
                            <a:schemeClr val="tx1"/>
                          </a:solidFill>
                        </a:rPr>
                        <a:t> Shipment Status and Itinerary for any of the following inputs: TCN, Pallet ID, Container Number, and RF Tag.</a:t>
                      </a:r>
                    </a:p>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kern="1200" baseline="0" dirty="0" smtClean="0">
                          <a:solidFill>
                            <a:schemeClr val="tx1"/>
                          </a:solidFill>
                          <a:latin typeface="+mn-lt"/>
                          <a:ea typeface="+mn-ea"/>
                          <a:cs typeface="+mn-cs"/>
                        </a:rPr>
                        <a:t>Sync’s with Cargo, Cargo Contents, and Mission Itinerary. Hyper-links for TCNs.</a:t>
                      </a:r>
                      <a:endParaRPr lang="en-US" sz="1100" b="0" i="0" kern="1200" dirty="0" smtClean="0">
                        <a:solidFill>
                          <a:schemeClr val="tx1"/>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dirty="0" smtClean="0">
                          <a:solidFill>
                            <a:schemeClr val="tx1"/>
                          </a:solidFill>
                          <a:latin typeface="+mn-lt"/>
                        </a:rPr>
                        <a:t>IGC Web Services</a:t>
                      </a:r>
                      <a:endParaRPr lang="en-US" sz="1100" b="0" dirty="0" smtClean="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6389">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Passenger</a:t>
                      </a:r>
                      <a:r>
                        <a:rPr lang="en-US" sz="1100" b="1" baseline="0" dirty="0" smtClean="0">
                          <a:solidFill>
                            <a:schemeClr val="tx1"/>
                          </a:solidFill>
                          <a:latin typeface="+mn-lt"/>
                        </a:rPr>
                        <a:t> Itinerary</a:t>
                      </a:r>
                      <a:endParaRPr lang="en-US" sz="1100" b="1" dirty="0" smtClean="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Displays Passenger Names based</a:t>
                      </a:r>
                      <a:r>
                        <a:rPr lang="en-US" sz="1100" baseline="0" dirty="0" smtClean="0">
                          <a:solidFill>
                            <a:schemeClr val="tx1"/>
                          </a:solidFill>
                          <a:latin typeface="+mn-lt"/>
                        </a:rPr>
                        <a:t> on name search. Includes Passengers Itineraries for a data range, passenger  information and status. Available on NIPR/SIPR.</a:t>
                      </a:r>
                      <a:endParaRPr lang="en-US" sz="1100" dirty="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US" sz="1100" b="0" kern="1200" dirty="0" smtClean="0">
                          <a:solidFill>
                            <a:schemeClr val="tx1"/>
                          </a:solidFill>
                          <a:latin typeface="+mn-lt"/>
                          <a:ea typeface="+mn-ea"/>
                          <a:cs typeface="+mn-cs"/>
                        </a:rPr>
                        <a:t>IGC Web Services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423">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Seaports</a:t>
                      </a:r>
                      <a:endParaRPr lang="en-US" sz="140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rPr>
                        <a:t>Displays Seaports for a specific</a:t>
                      </a:r>
                      <a:r>
                        <a:rPr lang="en-US" sz="1100" b="0" baseline="0" dirty="0" smtClean="0">
                          <a:solidFill>
                            <a:schemeClr val="tx1"/>
                          </a:solidFill>
                        </a:rPr>
                        <a:t> MILSEA or Synchronize with map requiring no initial input includes a filter for Channel Depth.  Mappable and synchronized with the Seaports Schedule and Seaport Facility Details widget.</a:t>
                      </a:r>
                      <a:endParaRPr lang="en-US" sz="14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US" sz="1100" dirty="0" smtClean="0">
                          <a:solidFill>
                            <a:schemeClr val="tx1"/>
                          </a:solidFill>
                        </a:rPr>
                        <a:t>NGA-WPI</a:t>
                      </a:r>
                    </a:p>
                    <a:p>
                      <a:pPr fontAlgn="t"/>
                      <a:r>
                        <a:rPr lang="en-US" sz="1100" dirty="0" smtClean="0">
                          <a:solidFill>
                            <a:schemeClr val="tx1"/>
                          </a:solidFill>
                        </a:rPr>
                        <a:t>JOPES-GEOLOC</a:t>
                      </a:r>
                      <a:endParaRPr lang="en-US" sz="1100" dirty="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0485">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mn-lt"/>
                        </a:rPr>
                        <a:t>Seaport </a:t>
                      </a:r>
                      <a:r>
                        <a:rPr lang="en-US" sz="1100" b="1" i="0" u="none" strike="noStrike" kern="1200" baseline="0" dirty="0" smtClean="0">
                          <a:solidFill>
                            <a:schemeClr val="tx1"/>
                          </a:solidFill>
                          <a:latin typeface="+mn-lt"/>
                        </a:rPr>
                        <a:t> Facility Details</a:t>
                      </a:r>
                      <a:endParaRPr lang="en-US" sz="1100"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Displays</a:t>
                      </a:r>
                      <a:r>
                        <a:rPr lang="en-US" sz="1100" baseline="0" dirty="0" smtClean="0">
                          <a:solidFill>
                            <a:schemeClr val="tx1"/>
                          </a:solidFill>
                        </a:rPr>
                        <a:t> General S</a:t>
                      </a:r>
                      <a:r>
                        <a:rPr lang="en-US" sz="1100" dirty="0" smtClean="0">
                          <a:solidFill>
                            <a:schemeClr val="tx1"/>
                          </a:solidFill>
                        </a:rPr>
                        <a:t>eaport </a:t>
                      </a:r>
                      <a:r>
                        <a:rPr lang="en-US" sz="1100" baseline="0" dirty="0" smtClean="0">
                          <a:solidFill>
                            <a:schemeClr val="tx1"/>
                          </a:solidFill>
                        </a:rPr>
                        <a:t> information, Physical Characteristics including Max Size Vessel, Cargo Pier Depth, and Berth Information including Draft, Length, S-tons and M-tons</a:t>
                      </a:r>
                      <a:r>
                        <a:rPr lang="en-US" sz="1100" dirty="0" smtClean="0">
                          <a:solidFill>
                            <a:schemeClr val="tx1"/>
                          </a:solidFill>
                        </a:rPr>
                        <a:t>.  Synchronized</a:t>
                      </a:r>
                      <a:r>
                        <a:rPr lang="en-US" sz="1100" baseline="0" dirty="0" smtClean="0">
                          <a:solidFill>
                            <a:schemeClr val="tx1"/>
                          </a:solidFill>
                        </a:rPr>
                        <a:t> with map and Seaport Schedule widgets.</a:t>
                      </a:r>
                      <a:endParaRPr lang="en-US" sz="1100" dirty="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trike="noStrike" kern="1200" dirty="0" smtClean="0">
                          <a:solidFill>
                            <a:schemeClr val="tx1"/>
                          </a:solidFill>
                          <a:latin typeface="+mn-lt"/>
                          <a:ea typeface="+mn-ea"/>
                          <a:cs typeface="+mn-cs"/>
                        </a:rPr>
                        <a:t>NGA-WPI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strike="noStrike" kern="1200" dirty="0" smtClean="0">
                          <a:solidFill>
                            <a:schemeClr val="tx1"/>
                          </a:solidFill>
                          <a:latin typeface="+mn-lt"/>
                          <a:ea typeface="+mn-ea"/>
                          <a:cs typeface="+mn-cs"/>
                        </a:rPr>
                        <a:t>IRRIS</a:t>
                      </a:r>
                      <a:endParaRPr lang="en-US" sz="1100" kern="1200" dirty="0" smtClean="0">
                        <a:solidFill>
                          <a:schemeClr val="tx1"/>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4" name="Picture 43" descr="C:\Users\fulchwo\Documents\0 Temp\ICONS\Icons\icn_widget_airfieldSch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28" y="1208499"/>
            <a:ext cx="502697" cy="3992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15" descr="C:\Users\fulchwo\Documents\0 Temp\ICONS\Icons\icn_widget_missionItinera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28" y="1882797"/>
            <a:ext cx="502697" cy="3992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9" descr="C:\Users\fulchwo\Documents\0 Temp\ICONS\Icons\icn_widget_seapor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28" y="3660810"/>
            <a:ext cx="497508" cy="3951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10" descr="C:\Users\fulchwo\Documents\0 Temp\ICONS\Icons\icn_widget_seaportInf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28" y="4253971"/>
            <a:ext cx="526372" cy="4180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15" descr="C:\Users\fulchwo\Documents\0 Temp\ICONS\Icons\icn_widget_missionItinera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28" y="2533371"/>
            <a:ext cx="502697" cy="3992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15" descr="C:\Users\fulchwo\Documents\0 Temp\ICONS\Icons\icn_widget_missionItinera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28" y="3090429"/>
            <a:ext cx="502697" cy="3992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 Placeholder 1"/>
          <p:cNvSpPr>
            <a:spLocks noGrp="1"/>
          </p:cNvSpPr>
          <p:nvPr>
            <p:ph type="body" sz="quarter" idx="10"/>
          </p:nvPr>
        </p:nvSpPr>
        <p:spPr>
          <a:xfrm>
            <a:off x="1760688" y="223028"/>
            <a:ext cx="5045075" cy="576263"/>
          </a:xfrm>
        </p:spPr>
        <p:txBody>
          <a:bodyPr/>
          <a:lstStyle/>
          <a:p>
            <a:r>
              <a:rPr lang="en-US" dirty="0" smtClean="0"/>
              <a:t>GCSS-J Capabilities</a:t>
            </a:r>
            <a:endParaRPr lang="en-US" dirty="0"/>
          </a:p>
        </p:txBody>
      </p:sp>
    </p:spTree>
    <p:extLst>
      <p:ext uri="{BB962C8B-B14F-4D97-AF65-F5344CB8AC3E}">
        <p14:creationId xmlns:p14="http://schemas.microsoft.com/office/powerpoint/2010/main" val="3186077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96389" y="889503"/>
          <a:ext cx="8177349" cy="4035355"/>
        </p:xfrm>
        <a:graphic>
          <a:graphicData uri="http://schemas.openxmlformats.org/drawingml/2006/table">
            <a:tbl>
              <a:tblPr firstRow="1" bandRow="1">
                <a:tableStyleId>{5C22544A-7EE6-4342-B048-85BDC9FD1C3A}</a:tableStyleId>
              </a:tblPr>
              <a:tblGrid>
                <a:gridCol w="637063"/>
                <a:gridCol w="950074"/>
                <a:gridCol w="5447142"/>
                <a:gridCol w="1143070"/>
              </a:tblGrid>
              <a:tr h="188843">
                <a:tc gridSpan="2">
                  <a:txBody>
                    <a:bodyPr/>
                    <a:lstStyle/>
                    <a:p>
                      <a:pPr algn="ctr"/>
                      <a:r>
                        <a:rPr lang="en-US" sz="1200" dirty="0" smtClean="0">
                          <a:solidFill>
                            <a:schemeClr val="tx1"/>
                          </a:solidFill>
                        </a:rPr>
                        <a:t>Item</a:t>
                      </a:r>
                      <a:endParaRPr lang="en-US" sz="12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Capability Description</a:t>
                      </a:r>
                      <a:endParaRPr lang="en-US"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Source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4401">
                <a:tc>
                  <a:txBody>
                    <a:bodyPr/>
                    <a:lstStyle/>
                    <a:p>
                      <a:pPr algn="l"/>
                      <a:endParaRPr lang="en-US"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mn-lt"/>
                        </a:rPr>
                        <a:t>Seaport Schedule</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smtClean="0">
                          <a:solidFill>
                            <a:schemeClr val="tx1"/>
                          </a:solidFill>
                        </a:rPr>
                        <a:t>Displays</a:t>
                      </a:r>
                      <a:r>
                        <a:rPr lang="en-US" sz="1100" baseline="0" dirty="0" smtClean="0">
                          <a:solidFill>
                            <a:schemeClr val="tx1"/>
                          </a:solidFill>
                        </a:rPr>
                        <a:t> </a:t>
                      </a:r>
                      <a:r>
                        <a:rPr lang="en-US" sz="1100" dirty="0" smtClean="0">
                          <a:solidFill>
                            <a:schemeClr val="tx1"/>
                          </a:solidFill>
                        </a:rPr>
                        <a:t>Seaport Schedule (Container</a:t>
                      </a:r>
                      <a:r>
                        <a:rPr lang="en-US" sz="1100" baseline="0" dirty="0" smtClean="0">
                          <a:solidFill>
                            <a:schemeClr val="tx1"/>
                          </a:solidFill>
                        </a:rPr>
                        <a:t> Ship only)</a:t>
                      </a:r>
                      <a:r>
                        <a:rPr lang="en-US" sz="1100" dirty="0" smtClean="0">
                          <a:solidFill>
                            <a:schemeClr val="tx1"/>
                          </a:solidFill>
                        </a:rPr>
                        <a:t> for a Seaport</a:t>
                      </a:r>
                      <a:r>
                        <a:rPr lang="en-US" sz="1100" baseline="0" dirty="0" smtClean="0">
                          <a:solidFill>
                            <a:schemeClr val="tx1"/>
                          </a:solidFill>
                        </a:rPr>
                        <a:t> </a:t>
                      </a:r>
                      <a:r>
                        <a:rPr lang="en-US" sz="1100" dirty="0" smtClean="0">
                          <a:solidFill>
                            <a:schemeClr val="tx1"/>
                          </a:solidFill>
                        </a:rPr>
                        <a:t>and Country within a date range.</a:t>
                      </a:r>
                      <a:r>
                        <a:rPr lang="en-US" sz="1100" baseline="0" dirty="0" smtClean="0">
                          <a:solidFill>
                            <a:schemeClr val="tx1"/>
                          </a:solidFill>
                        </a:rPr>
                        <a:t>  US Flagged Ships are mappable and synchronized to other widgets.</a:t>
                      </a:r>
                      <a:endParaRPr lang="en-US" sz="1100" b="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mn-lt"/>
                        </a:rPr>
                        <a:t>IGC Web</a:t>
                      </a:r>
                      <a:r>
                        <a:rPr lang="en-US" sz="1100" b="0" baseline="0" dirty="0" smtClean="0">
                          <a:solidFill>
                            <a:schemeClr val="tx1"/>
                          </a:solidFill>
                          <a:latin typeface="+mn-lt"/>
                        </a:rPr>
                        <a:t> Services</a:t>
                      </a:r>
                      <a:endParaRPr lang="en-US" sz="1100" b="0" kern="1200" dirty="0" smtClean="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1654">
                <a:tc>
                  <a:txBody>
                    <a:bodyPr/>
                    <a:lstStyle/>
                    <a:p>
                      <a:pPr algn="l"/>
                      <a:endParaRPr lang="en-US"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Cargo</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smtClean="0">
                          <a:solidFill>
                            <a:schemeClr val="tx1"/>
                          </a:solidFill>
                        </a:rPr>
                        <a:t>Displays cargo associated</a:t>
                      </a:r>
                      <a:r>
                        <a:rPr lang="en-US" sz="1100" baseline="0" dirty="0" smtClean="0">
                          <a:solidFill>
                            <a:schemeClr val="tx1"/>
                          </a:solidFill>
                        </a:rPr>
                        <a:t> with a Ship Name or Air Mission ID.  </a:t>
                      </a:r>
                      <a:r>
                        <a:rPr lang="en-US" sz="1100" dirty="0" smtClean="0">
                          <a:solidFill>
                            <a:schemeClr val="tx1"/>
                          </a:solidFill>
                        </a:rPr>
                        <a:t>Ships</a:t>
                      </a:r>
                      <a:r>
                        <a:rPr lang="en-US" sz="1100" baseline="0" dirty="0" smtClean="0">
                          <a:solidFill>
                            <a:schemeClr val="tx1"/>
                          </a:solidFill>
                        </a:rPr>
                        <a:t> </a:t>
                      </a:r>
                      <a:r>
                        <a:rPr lang="en-US" sz="1100" dirty="0" smtClean="0">
                          <a:solidFill>
                            <a:schemeClr val="tx1"/>
                          </a:solidFill>
                        </a:rPr>
                        <a:t>filters</a:t>
                      </a:r>
                      <a:r>
                        <a:rPr lang="en-US" sz="1100" baseline="0" dirty="0" smtClean="0">
                          <a:solidFill>
                            <a:schemeClr val="tx1"/>
                          </a:solidFill>
                        </a:rPr>
                        <a:t> are </a:t>
                      </a:r>
                      <a:r>
                        <a:rPr lang="en-US" sz="1100" dirty="0" smtClean="0">
                          <a:solidFill>
                            <a:schemeClr val="tx1"/>
                          </a:solidFill>
                        </a:rPr>
                        <a:t>by</a:t>
                      </a:r>
                      <a:r>
                        <a:rPr lang="en-US" sz="1100" baseline="0" dirty="0" smtClean="0">
                          <a:solidFill>
                            <a:schemeClr val="tx1"/>
                          </a:solidFill>
                        </a:rPr>
                        <a:t> Status and cargo POD.  </a:t>
                      </a:r>
                      <a:r>
                        <a:rPr lang="en-US" sz="1100" b="0" dirty="0" smtClean="0">
                          <a:solidFill>
                            <a:schemeClr val="tx1"/>
                          </a:solidFill>
                        </a:rPr>
                        <a:t>Air</a:t>
                      </a:r>
                      <a:r>
                        <a:rPr lang="en-US" sz="1100" b="0" baseline="0" dirty="0" smtClean="0">
                          <a:solidFill>
                            <a:schemeClr val="tx1"/>
                          </a:solidFill>
                        </a:rPr>
                        <a:t> cargo is displayed with Mission ID by Onload and Offload locations. Added UIC and ULNs. Synchronizes with Cargo Content widget.</a:t>
                      </a:r>
                      <a:endParaRPr lang="en-US" sz="11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rPr>
                        <a:t>IGC Web Services</a:t>
                      </a:r>
                      <a:endParaRPr lang="en-US" sz="14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9081">
                <a:tc>
                  <a:txBody>
                    <a:bodyPr/>
                    <a:lstStyle/>
                    <a:p>
                      <a:pPr algn="l"/>
                      <a:endParaRPr lang="en-US"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mn-lt"/>
                        </a:rPr>
                        <a:t>Cargo</a:t>
                      </a:r>
                      <a:r>
                        <a:rPr lang="en-US" sz="1100" b="1" i="0" u="none" strike="noStrike" kern="1200" baseline="0" dirty="0" smtClean="0">
                          <a:solidFill>
                            <a:schemeClr val="tx1"/>
                          </a:solidFill>
                          <a:latin typeface="+mn-lt"/>
                        </a:rPr>
                        <a:t> Contents</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Displays the cargo items associated</a:t>
                      </a:r>
                      <a:r>
                        <a:rPr lang="en-US" sz="1100" baseline="0" dirty="0" smtClean="0">
                          <a:solidFill>
                            <a:schemeClr val="tx1"/>
                          </a:solidFill>
                          <a:latin typeface="+mn-lt"/>
                        </a:rPr>
                        <a:t> with a specified Container, Pallet, RF Tag, or TCN.  Added different outputs dependent on the Input utilized.  Synchronized with Cargo and Cargo Itinerary widget.</a:t>
                      </a:r>
                      <a:endParaRPr lang="en-US" sz="11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mn-lt"/>
                        </a:rPr>
                        <a:t>IGC Web Services</a:t>
                      </a:r>
                    </a:p>
                    <a:p>
                      <a:r>
                        <a:rPr lang="en-US" sz="1100" dirty="0" smtClean="0">
                          <a:solidFill>
                            <a:schemeClr val="tx1"/>
                          </a:solidFill>
                          <a:latin typeface="+mn-lt"/>
                        </a:rPr>
                        <a:t>ITV (</a:t>
                      </a:r>
                      <a:r>
                        <a:rPr lang="en-US" sz="900" dirty="0" smtClean="0">
                          <a:solidFill>
                            <a:schemeClr val="tx1"/>
                          </a:solidFill>
                          <a:latin typeface="+mn-lt"/>
                        </a:rPr>
                        <a:t>RF Tags)</a:t>
                      </a:r>
                      <a:endParaRPr lang="en-US" sz="9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9363">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mn-lt"/>
                        </a:rPr>
                        <a:t> </a:t>
                      </a:r>
                      <a:r>
                        <a:rPr lang="en-US" sz="1100" b="1" dirty="0" smtClean="0">
                          <a:solidFill>
                            <a:schemeClr val="tx1"/>
                          </a:solidFill>
                          <a:latin typeface="+mn-lt"/>
                        </a:rPr>
                        <a:t>PAX</a:t>
                      </a:r>
                      <a:r>
                        <a:rPr lang="en-US" sz="1100" b="1" i="0" u="none" strike="noStrike" kern="1200" dirty="0" smtClean="0">
                          <a:solidFill>
                            <a:schemeClr val="tx1"/>
                          </a:solidFill>
                          <a:latin typeface="+mn-lt"/>
                        </a:rPr>
                        <a:t> </a:t>
                      </a:r>
                      <a:endParaRPr lang="en-US" sz="1100"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smtClean="0">
                          <a:solidFill>
                            <a:schemeClr val="tx1"/>
                          </a:solidFill>
                        </a:rPr>
                        <a:t>Displays the Passengers</a:t>
                      </a:r>
                      <a:r>
                        <a:rPr lang="en-US" sz="1100" baseline="0" dirty="0" smtClean="0">
                          <a:solidFill>
                            <a:schemeClr val="tx1"/>
                          </a:solidFill>
                        </a:rPr>
                        <a:t> </a:t>
                      </a:r>
                      <a:r>
                        <a:rPr lang="en-US" sz="1100" dirty="0" smtClean="0">
                          <a:solidFill>
                            <a:schemeClr val="tx1"/>
                          </a:solidFill>
                        </a:rPr>
                        <a:t>associated with an</a:t>
                      </a:r>
                      <a:r>
                        <a:rPr lang="en-US" sz="1100" baseline="0" dirty="0" smtClean="0">
                          <a:solidFill>
                            <a:schemeClr val="tx1"/>
                          </a:solidFill>
                        </a:rPr>
                        <a:t> airlift</a:t>
                      </a:r>
                      <a:r>
                        <a:rPr lang="en-US" sz="1100" dirty="0" smtClean="0">
                          <a:solidFill>
                            <a:schemeClr val="tx1"/>
                          </a:solidFill>
                        </a:rPr>
                        <a:t> Mission ID</a:t>
                      </a:r>
                      <a:r>
                        <a:rPr lang="en-US" sz="1100" baseline="0" dirty="0" smtClean="0">
                          <a:solidFill>
                            <a:schemeClr val="tx1"/>
                          </a:solidFill>
                        </a:rPr>
                        <a:t>.   Lists of passengers are displayed by mission leg.  </a:t>
                      </a:r>
                      <a:r>
                        <a:rPr lang="en-US" sz="1100" b="0" baseline="0" dirty="0" smtClean="0">
                          <a:solidFill>
                            <a:schemeClr val="tx1"/>
                          </a:solidFill>
                        </a:rPr>
                        <a:t>Available on NIPR / SIPR.  </a:t>
                      </a:r>
                      <a:r>
                        <a:rPr lang="en-US" sz="1100" baseline="0" dirty="0" smtClean="0">
                          <a:solidFill>
                            <a:schemeClr val="tx1"/>
                          </a:solidFill>
                        </a:rPr>
                        <a:t>Synchronized to Mission Itinerary and Cargo widgets. </a:t>
                      </a:r>
                      <a:endParaRPr lang="en-US" sz="11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dirty="0" smtClean="0">
                          <a:solidFill>
                            <a:schemeClr val="tx1"/>
                          </a:solidFill>
                        </a:rPr>
                        <a:t>IGC Web Services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1654">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mn-lt"/>
                        </a:rPr>
                        <a:t>Ships</a:t>
                      </a:r>
                      <a:endParaRPr lang="en-US" sz="1100"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Displays</a:t>
                      </a:r>
                      <a:r>
                        <a:rPr lang="en-US" sz="1100" baseline="0" dirty="0" smtClean="0">
                          <a:solidFill>
                            <a:schemeClr val="tx1"/>
                          </a:solidFill>
                        </a:rPr>
                        <a:t> US-flagged </a:t>
                      </a:r>
                      <a:r>
                        <a:rPr lang="en-US" sz="1100" dirty="0" smtClean="0">
                          <a:solidFill>
                            <a:schemeClr val="tx1"/>
                          </a:solidFill>
                        </a:rPr>
                        <a:t>ships by Ship Name, UIC, or S</a:t>
                      </a:r>
                      <a:r>
                        <a:rPr lang="en-US" sz="1100" baseline="0" dirty="0" smtClean="0">
                          <a:solidFill>
                            <a:schemeClr val="tx1"/>
                          </a:solidFill>
                        </a:rPr>
                        <a:t>hip Type (Carriers, Destroyers, Oilers, General Cargo, Coast Guard, etc.). Synchronized with the map.  When mapped with Fuels and Munitions Widgets will display Fuels and Munitions Icons above Ship. </a:t>
                      </a:r>
                      <a:endParaRPr lang="en-US"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ONI</a:t>
                      </a:r>
                      <a:endParaRPr lang="en-US"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1654">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mn-lt"/>
                        </a:rPr>
                        <a:t>Force Readiness</a:t>
                      </a:r>
                      <a:endParaRPr lang="en-US" sz="1100"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Displays unit</a:t>
                      </a:r>
                      <a:r>
                        <a:rPr lang="en-US" sz="1100" baseline="0" dirty="0" smtClean="0">
                          <a:solidFill>
                            <a:schemeClr val="tx1"/>
                          </a:solidFill>
                        </a:rPr>
                        <a:t> r</a:t>
                      </a:r>
                      <a:r>
                        <a:rPr lang="en-US" sz="1100" dirty="0" smtClean="0">
                          <a:solidFill>
                            <a:schemeClr val="tx1"/>
                          </a:solidFill>
                        </a:rPr>
                        <a:t>eadiness details from GSORTS</a:t>
                      </a:r>
                      <a:r>
                        <a:rPr lang="en-US" sz="1100" baseline="0" dirty="0" smtClean="0">
                          <a:solidFill>
                            <a:schemeClr val="tx1"/>
                          </a:solidFill>
                        </a:rPr>
                        <a:t> or DRRS –S (when fielded) filterable by Geographical Region, Service, Component, Unit Role, UTC, UIC, Readiness Type, Readiness Category, and Readiness Rating.  Mappable and synchronizes with map.</a:t>
                      </a:r>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mn-lt"/>
                        </a:rPr>
                        <a:t>GSORTS</a:t>
                      </a:r>
                    </a:p>
                    <a:p>
                      <a:r>
                        <a:rPr lang="en-US" sz="1100" dirty="0" smtClean="0">
                          <a:solidFill>
                            <a:schemeClr val="tx1"/>
                          </a:solidFill>
                          <a:latin typeface="+mn-lt"/>
                        </a:rPr>
                        <a:t>(DRRS when fielded)</a:t>
                      </a:r>
                      <a:endParaRPr lang="en-US"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866">
                <a:tc>
                  <a:txBody>
                    <a:bodyPr/>
                    <a:lstStyle/>
                    <a:p>
                      <a:endParaRPr lang="en-US" sz="14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mn-lt"/>
                        </a:rPr>
                        <a:t>TPFDD Viewer</a:t>
                      </a:r>
                      <a:endParaRPr lang="en-US" sz="11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Displays a graphic visualization of a TPFDD for a specified OPLAN,</a:t>
                      </a:r>
                      <a:r>
                        <a:rPr lang="en-US" sz="1100" kern="1200" baseline="0" dirty="0" smtClean="0">
                          <a:solidFill>
                            <a:schemeClr val="tx1"/>
                          </a:solidFill>
                          <a:latin typeface="+mn-lt"/>
                          <a:ea typeface="+mn-ea"/>
                          <a:cs typeface="+mn-cs"/>
                        </a:rPr>
                        <a:t> with </a:t>
                      </a:r>
                      <a:r>
                        <a:rPr lang="en-US" sz="1100" kern="1200" dirty="0" smtClean="0">
                          <a:solidFill>
                            <a:schemeClr val="tx1"/>
                          </a:solidFill>
                          <a:latin typeface="+mn-lt"/>
                          <a:ea typeface="+mn-ea"/>
                          <a:cs typeface="+mn-cs"/>
                        </a:rPr>
                        <a:t>filtering by: ULN, UTC, EAD, LAD, RDD, POD, POE, Destination, Origin.</a:t>
                      </a:r>
                      <a:r>
                        <a:rPr lang="en-US" sz="1100" kern="1200" baseline="0" dirty="0" smtClean="0">
                          <a:solidFill>
                            <a:schemeClr val="tx1"/>
                          </a:solidFill>
                          <a:latin typeface="+mn-lt"/>
                          <a:ea typeface="+mn-ea"/>
                          <a:cs typeface="+mn-cs"/>
                        </a:rPr>
                        <a:t> Added a filter by GEOLOC. Results are mappable.</a:t>
                      </a:r>
                      <a:endParaRPr lang="en-US" sz="11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JOPES</a:t>
                      </a:r>
                      <a:endParaRPr lang="en-US" sz="11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4" name="Picture 48" descr="C:\Users\fulchwo\Documents\0 Temp\ICONS\Icons\icn_widget_car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11" y="1675491"/>
            <a:ext cx="502090" cy="3263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9" descr="C:\Users\fulchwo\Documents\0 Temp\ICONS\Icons\icn_widget_cargoCont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11" y="2240460"/>
            <a:ext cx="502090" cy="3263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12" descr="C:\Users\fulchwo\Documents\0 Temp\ICONS\Icons\icn_widget_pa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411" y="2765062"/>
            <a:ext cx="502090" cy="3030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7" descr="C:\Users\fulchwo\Documents\0 Temp\ICONS\Icons\icn_widget_ship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12" y="3308120"/>
            <a:ext cx="502089" cy="3905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53" descr="C:\Users\fulchwo\Documents\0 Temp\ICONS\Icons\icn_widget_forceReadines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412" y="3895489"/>
            <a:ext cx="502089" cy="4196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6" descr="C:\Users\fulchwo\Documents\0 Temp\ICONS\Icons\icn_widget_tpfd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412" y="4519081"/>
            <a:ext cx="502089" cy="3331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8" descr="C:\Users\fulchwo\Documents\0 Temp\ICONS\Icons\icn_widget_seaportSch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411" y="1111163"/>
            <a:ext cx="502089" cy="379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 Placeholder 1"/>
          <p:cNvSpPr>
            <a:spLocks noGrp="1"/>
          </p:cNvSpPr>
          <p:nvPr>
            <p:ph type="body" sz="quarter" idx="10"/>
          </p:nvPr>
        </p:nvSpPr>
        <p:spPr>
          <a:xfrm>
            <a:off x="1760688" y="223028"/>
            <a:ext cx="5045075" cy="576263"/>
          </a:xfrm>
        </p:spPr>
        <p:txBody>
          <a:bodyPr/>
          <a:lstStyle/>
          <a:p>
            <a:r>
              <a:rPr lang="en-US" dirty="0" smtClean="0"/>
              <a:t>GCSS-J Capabilities</a:t>
            </a:r>
            <a:endParaRPr lang="en-US" dirty="0"/>
          </a:p>
        </p:txBody>
      </p:sp>
    </p:spTree>
    <p:extLst>
      <p:ext uri="{BB962C8B-B14F-4D97-AF65-F5344CB8AC3E}">
        <p14:creationId xmlns:p14="http://schemas.microsoft.com/office/powerpoint/2010/main" val="509611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Unclassified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UO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ract-Acquisition-Sensitive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268C833F0E0240A5B190998F8CA74A" ma:contentTypeVersion="1" ma:contentTypeDescription="Create a new document." ma:contentTypeScope="" ma:versionID="e6ff46d95ae109019f28302acd64d3a2">
  <xsd:schema xmlns:xsd="http://www.w3.org/2001/XMLSchema" xmlns:xs="http://www.w3.org/2001/XMLSchema" xmlns:p="http://schemas.microsoft.com/office/2006/metadata/properties" xmlns:ns2="e648ad6e-fba4-473c-aa06-8f15b8320985" targetNamespace="http://schemas.microsoft.com/office/2006/metadata/properties" ma:root="true" ma:fieldsID="810805e8b9824a456a62fe1382bd5dd7" ns2:_="">
    <xsd:import namespace="e648ad6e-fba4-473c-aa06-8f15b832098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8ad6e-fba4-473c-aa06-8f15b832098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e648ad6e-fba4-473c-aa06-8f15b8320985">H5336N4YYRJV-4-904</_dlc_DocId>
    <_dlc_DocIdUrl xmlns="e648ad6e-fba4-473c-aa06-8f15b8320985">
      <Url>https://disa.deps.mil/org/BDC4/_layouts/DocIdRedir.aspx?ID=H5336N4YYRJV-4-904</Url>
      <Description>H5336N4YYRJV-4-904</Description>
    </_dlc_DocIdUrl>
  </documentManagement>
</p:properties>
</file>

<file path=customXml/itemProps1.xml><?xml version="1.0" encoding="utf-8"?>
<ds:datastoreItem xmlns:ds="http://schemas.openxmlformats.org/officeDocument/2006/customXml" ds:itemID="{E1B68764-485D-4903-B79F-667A5A69CD5A}">
  <ds:schemaRefs>
    <ds:schemaRef ds:uri="http://schemas.microsoft.com/sharepoint/v3/contenttype/forms"/>
  </ds:schemaRefs>
</ds:datastoreItem>
</file>

<file path=customXml/itemProps2.xml><?xml version="1.0" encoding="utf-8"?>
<ds:datastoreItem xmlns:ds="http://schemas.openxmlformats.org/officeDocument/2006/customXml" ds:itemID="{77ACDC68-3340-4858-8607-B7E07C421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48ad6e-fba4-473c-aa06-8f15b83209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9ACF26-9A2C-43AE-9D1D-EC472471A97E}">
  <ds:schemaRefs>
    <ds:schemaRef ds:uri="http://schemas.microsoft.com/sharepoint/events"/>
  </ds:schemaRefs>
</ds:datastoreItem>
</file>

<file path=customXml/itemProps4.xml><?xml version="1.0" encoding="utf-8"?>
<ds:datastoreItem xmlns:ds="http://schemas.openxmlformats.org/officeDocument/2006/customXml" ds:itemID="{6B146018-6291-4587-B0DE-CEA642942CFF}">
  <ds:schemaRefs>
    <ds:schemaRef ds:uri="http://purl.org/dc/dcmitype/"/>
    <ds:schemaRef ds:uri="e648ad6e-fba4-473c-aa06-8f15b8320985"/>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newDISAbriefing 151021.potx</Template>
  <TotalTime>2831</TotalTime>
  <Words>2405</Words>
  <Application>Microsoft Office PowerPoint</Application>
  <PresentationFormat>On-screen Show (16:9)</PresentationFormat>
  <Paragraphs>289</Paragraphs>
  <Slides>15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Calibri</vt:lpstr>
      <vt:lpstr>Courier New</vt:lpstr>
      <vt:lpstr>Franklin Gothic Medium</vt:lpstr>
      <vt:lpstr>Franklin Gothic Medium Cond</vt:lpstr>
      <vt:lpstr>Times New Roman</vt:lpstr>
      <vt:lpstr>Wingdings</vt:lpstr>
      <vt:lpstr>Unclassified Slide Template</vt:lpstr>
      <vt:lpstr>FOUO Slide Template</vt:lpstr>
      <vt:lpstr>Contract-Acquisition-Sensitive Slide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disa.meade.bd.mbx.strategic-communications@mail.mil</Manager>
  <Company>Defense Information Systems Agency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profile</dc:creator>
  <cp:lastModifiedBy>Fenerty, Donna M CIV DISA SD (US)</cp:lastModifiedBy>
  <cp:revision>154</cp:revision>
  <dcterms:created xsi:type="dcterms:W3CDTF">2015-02-10T17:57:20Z</dcterms:created>
  <dcterms:modified xsi:type="dcterms:W3CDTF">2017-02-08T20:33:58Z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0x010100B1268C833F0E0240A5B190998F8CA74A</vt:lpwstr>
  </property>
  <property fmtid="{D5CDD505-2E9C-101B-9397-08002B2CF9AE}" pid="3" name="_dlc_DocIdItemGuid">
    <vt:lpwstr>189aad56-4fe0-41db-a957-c71497e3a622</vt:lpwstr>
  </property>
</Properties>
</file>