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3" r:id="rId5"/>
  </p:sldMasterIdLst>
  <p:notesMasterIdLst>
    <p:notesMasterId r:id="rId17"/>
  </p:notesMasterIdLst>
  <p:handoutMasterIdLst>
    <p:handoutMasterId r:id="rId18"/>
  </p:handoutMasterIdLst>
  <p:sldIdLst>
    <p:sldId id="427" r:id="rId6"/>
    <p:sldId id="2147470281" r:id="rId7"/>
    <p:sldId id="354" r:id="rId8"/>
    <p:sldId id="445" r:id="rId9"/>
    <p:sldId id="436" r:id="rId10"/>
    <p:sldId id="456" r:id="rId11"/>
    <p:sldId id="447" r:id="rId12"/>
    <p:sldId id="450" r:id="rId13"/>
    <p:sldId id="428" r:id="rId14"/>
    <p:sldId id="454" r:id="rId15"/>
    <p:sldId id="455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3BE330F-273C-4A04-057D-456675A83375}" name="Stukenberg, Christiana R CIV DISA J-0 OSBP (USA)" initials="CS" userId="S::christiana.r.stukenberg.civ@mail.mil::b0f1396a-c306-4e9c-be72-2be44325560a" providerId="AD"/>
  <p188:author id="{44C6AB19-EB58-717E-B42A-C1B465AC280A}" name="Trujillo, Clorinda CIV DISA EII (USA)" initials="CT" userId="S::clorinda.trujillo.civ@mail.mil::278367f6-0192-45b6-8a86-fa46346c2faf" providerId="AD"/>
  <p188:author id="{1B9A7069-361A-58A2-3575-F8B8B98DB34D}" name="Carvalho, Lia M CIV DISA DO (USA)" initials="C(" userId="S::lia.m.carvalho.civ@mail.mil::0b0392ea-0136-4518-b777-dbeeb0019fc9" providerId="AD"/>
  <p188:author id="{C4BC7F73-9642-F26F-FE67-51D15CDBBD2A}" name="Snouffer, Jacqueline P (Jackie) SL DISA EII OCRO (USA)" initials="JS" userId="S::jacqueline.p.snouffer.civ@mail.mil::fd6dca7d-1d60-406d-acd4-347cfa001bf9" providerId="AD"/>
  <p188:author id="{92C98DBA-344D-C95B-7D9C-37CE59DD25FB}" name="Suits, Devon L CIV DISA DO (USA)" initials="S(" userId="S::devon.l.suits.civ@mail.mil::0f0c6c6d-0c6a-4147-a42f-922089c3d1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74693"/>
    <a:srgbClr val="FFD319"/>
    <a:srgbClr val="FFD72F"/>
    <a:srgbClr val="009DDD"/>
    <a:srgbClr val="FFDC47"/>
    <a:srgbClr val="52ACB8"/>
    <a:srgbClr val="0000FF"/>
    <a:srgbClr val="FF0000"/>
    <a:srgbClr val="5F4D3B"/>
    <a:srgbClr val="656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1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515DD7-17D2-F563-5470-73C4A4C502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909CB-30A0-1764-9D82-CACB76A199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7AC5028-2DF4-46A8-A82B-4D1210B86BC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C2DBF-EC61-856E-555F-B2C9099F31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C40973-6B3F-5A17-7F0F-A4EAC1D88E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6F3B54D-217A-4C45-B631-C3757AFE6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28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F4F7D4F-7AFF-4053-8160-65AC66336136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9E28EFD-034C-4933-9D4A-C9A591121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2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28EFD-034C-4933-9D4A-C9A5911215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57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28EFD-034C-4933-9D4A-C9A5911215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836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CD52B-B698-4864-641E-C1B5730D0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F9CBFB-DBD6-A4AB-FBD7-4F94FA27D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921DC-A3EF-C307-27A5-100B29C5F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2F33D-DE9A-AA66-FEF9-26C38DB0A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28EFD-034C-4933-9D4A-C9A59112152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34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85D9-AC92-FBED-8AF0-FB88953353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3263" y="1122363"/>
            <a:ext cx="8738484" cy="2387600"/>
          </a:xfrm>
        </p:spPr>
        <p:txBody>
          <a:bodyPr anchor="b">
            <a:noAutofit/>
          </a:bodyPr>
          <a:lstStyle>
            <a:lvl1pPr algn="ctr">
              <a:defRPr sz="3600"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DISA Standardized Slide Deck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97E8E-A5DC-8070-D506-F557E14FCF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445419"/>
            <a:ext cx="4572000" cy="11780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1">
                <a:solidFill>
                  <a:srgbClr val="5F4D3B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[Office/Entity]</a:t>
            </a:r>
          </a:p>
          <a:p>
            <a:r>
              <a:rPr lang="en-US"/>
              <a:t>[Date]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D75417-7B18-9D43-D229-AE8C9EB2F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6175"/>
            <a:ext cx="9144000" cy="536575"/>
          </a:xfrm>
        </p:spPr>
        <p:txBody>
          <a:bodyPr>
            <a:noAutofit/>
          </a:bodyPr>
          <a:lstStyle>
            <a:lvl1pPr marL="0" indent="0" algn="ctr">
              <a:buNone/>
              <a:defRPr sz="2400" i="1">
                <a:solidFill>
                  <a:srgbClr val="003976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 Sub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1CBFB-82F9-6272-0458-BAB094DE2C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12763"/>
            <a:ext cx="4572000" cy="433387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dirty="0">
                <a:solidFill>
                  <a:srgbClr val="5F4D3B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r>
              <a:rPr lang="en-US" sz="1800" b="1" i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181998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8842ED-49D7-04A9-E785-847CD02449F7}"/>
              </a:ext>
            </a:extLst>
          </p:cNvPr>
          <p:cNvGrpSpPr/>
          <p:nvPr userDrawn="1"/>
        </p:nvGrpSpPr>
        <p:grpSpPr>
          <a:xfrm>
            <a:off x="3152244" y="744318"/>
            <a:ext cx="5869669" cy="5423118"/>
            <a:chOff x="3152244" y="744318"/>
            <a:chExt cx="5869669" cy="5423118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D86EF01-260D-1CD5-E2E6-56D444F21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98" y="5668904"/>
              <a:ext cx="486957" cy="486957"/>
            </a:xfrm>
            <a:prstGeom prst="rect">
              <a:avLst/>
            </a:prstGeom>
          </p:spPr>
        </p:pic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204502BF-C23A-6583-BBAC-DB3B7743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7209" y="5705103"/>
              <a:ext cx="414560" cy="414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F4B219-23EC-93CB-E4EA-A7D243455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5696" y="744318"/>
              <a:ext cx="4200607" cy="42006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958005-D3E7-411E-ECF4-25A573EFE0E3}"/>
                </a:ext>
              </a:extLst>
            </p:cNvPr>
            <p:cNvSpPr txBox="1"/>
            <p:nvPr userDrawn="1"/>
          </p:nvSpPr>
          <p:spPr>
            <a:xfrm>
              <a:off x="3152244" y="5245984"/>
              <a:ext cx="58696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5F4D3B"/>
                  </a:solidFill>
                  <a:latin typeface="Franklin Gothic Demi Cond" panose="020B0706030402020204" pitchFamily="34" charset="0"/>
                  <a:cs typeface="Arial" panose="020B0604020202020204" pitchFamily="34" charset="0"/>
                </a:rPr>
                <a:t>DISA: The premier IT and telecommunications provider for the Warfighter.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DD3399-7075-BB7F-2401-6ACC32D05698}"/>
                </a:ext>
              </a:extLst>
            </p:cNvPr>
            <p:cNvSpPr txBox="1"/>
            <p:nvPr userDrawn="1"/>
          </p:nvSpPr>
          <p:spPr>
            <a:xfrm>
              <a:off x="6567665" y="5753333"/>
              <a:ext cx="953018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/DISADOD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7D8953-F535-BF57-5AE2-2C9EF5050134}"/>
                </a:ext>
              </a:extLst>
            </p:cNvPr>
            <p:cNvSpPr txBox="1"/>
            <p:nvPr userDrawn="1"/>
          </p:nvSpPr>
          <p:spPr>
            <a:xfrm>
              <a:off x="5077036" y="5753333"/>
              <a:ext cx="972254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@DISADOD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94C724-FA56-3F42-9ABA-CEAB55896633}"/>
                </a:ext>
              </a:extLst>
            </p:cNvPr>
            <p:cNvSpPr txBox="1"/>
            <p:nvPr userDrawn="1"/>
          </p:nvSpPr>
          <p:spPr>
            <a:xfrm>
              <a:off x="8179135" y="5753333"/>
              <a:ext cx="809837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DISA.mil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B71FDA-43B5-5C42-3072-E78E6521DF32}"/>
                </a:ext>
              </a:extLst>
            </p:cNvPr>
            <p:cNvSpPr txBox="1"/>
            <p:nvPr userDrawn="1"/>
          </p:nvSpPr>
          <p:spPr>
            <a:xfrm>
              <a:off x="3686557" y="5753333"/>
              <a:ext cx="953018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/DISADOD</a:t>
              </a:r>
            </a:p>
          </p:txBody>
        </p:sp>
        <p:pic>
          <p:nvPicPr>
            <p:cNvPr id="11" name="Picture 10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AFDF6BED-74CC-CBF2-DE21-21C763851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1066" y="5735747"/>
              <a:ext cx="449949" cy="353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2EE002-D393-9ED9-8D43-1987435605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2484" y="5801497"/>
              <a:ext cx="139361" cy="139361"/>
            </a:xfrm>
            <a:prstGeom prst="rect">
              <a:avLst/>
            </a:prstGeom>
          </p:spPr>
        </p:pic>
        <p:pic>
          <p:nvPicPr>
            <p:cNvPr id="15" name="Picture 14" descr="A picture containing dark, night sky&#10;&#10;Description automatically generated">
              <a:extLst>
                <a:ext uri="{FF2B5EF4-FFF2-40B4-BE49-F238E27FC236}">
                  <a16:creationId xmlns:a16="http://schemas.microsoft.com/office/drawing/2014/main" id="{F5AC8DC9-EA52-1AA9-07BA-A9FDEE5BF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132" y="5680479"/>
              <a:ext cx="648777" cy="48695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A7D21B-1BE8-87E3-AB21-1B4166D1F4C0}"/>
              </a:ext>
            </a:extLst>
          </p:cNvPr>
          <p:cNvGrpSpPr/>
          <p:nvPr userDrawn="1"/>
        </p:nvGrpSpPr>
        <p:grpSpPr>
          <a:xfrm>
            <a:off x="0" y="-1"/>
            <a:ext cx="12192000" cy="6868665"/>
            <a:chOff x="0" y="-1"/>
            <a:chExt cx="12192000" cy="686866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2CDC660-39ED-208D-C9E2-109360CCC95E}"/>
                </a:ext>
              </a:extLst>
            </p:cNvPr>
            <p:cNvSpPr/>
            <p:nvPr userDrawn="1"/>
          </p:nvSpPr>
          <p:spPr>
            <a:xfrm>
              <a:off x="0" y="-1"/>
              <a:ext cx="12192000" cy="1828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200" b="0">
                  <a:latin typeface="+mj-lt"/>
                </a:rPr>
                <a:t>UNCLASSIFIED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B4511F6-ADD5-CA9D-AC85-2A821FD1BE9C}"/>
                </a:ext>
              </a:extLst>
            </p:cNvPr>
            <p:cNvSpPr/>
            <p:nvPr userDrawn="1"/>
          </p:nvSpPr>
          <p:spPr>
            <a:xfrm>
              <a:off x="0" y="6685784"/>
              <a:ext cx="12192000" cy="1828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b="0">
                  <a:latin typeface="+mj-lt"/>
                </a:rPr>
                <a:t>UNCLASSIFIED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2360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5EBA-9699-AE8B-FC8F-F3F998521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Numbered Listed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060E-7574-B5A8-DBCE-E240A566705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+mj-lt"/>
              <a:buAutoNum type="arabicParenR"/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Insert information here for your bulleted list</a:t>
            </a:r>
          </a:p>
          <a:p>
            <a:pPr lvl="0"/>
            <a:r>
              <a:rPr lang="en-US"/>
              <a:t>Use colors like Shield Red (HEX: </a:t>
            </a:r>
            <a:r>
              <a:rPr lang="en-US" err="1"/>
              <a:t>a90533</a:t>
            </a:r>
            <a:r>
              <a:rPr lang="en-US"/>
              <a:t>) or Electric Blue (HEX: </a:t>
            </a:r>
            <a:r>
              <a:rPr lang="en-US" err="1"/>
              <a:t>8DC2E9</a:t>
            </a:r>
            <a:r>
              <a:rPr lang="en-US"/>
              <a:t>) to emphasize key words</a:t>
            </a:r>
          </a:p>
          <a:p>
            <a:pPr lvl="1"/>
            <a:r>
              <a:rPr lang="en-US"/>
              <a:t>Bulleted Items can further breakout details</a:t>
            </a:r>
          </a:p>
        </p:txBody>
      </p:sp>
    </p:spTree>
    <p:extLst>
      <p:ext uri="{BB962C8B-B14F-4D97-AF65-F5344CB8AC3E}">
        <p14:creationId xmlns:p14="http://schemas.microsoft.com/office/powerpoint/2010/main" val="50485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E76373-C1C5-F1C1-01B0-D1791DB26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</a:defRPr>
            </a:lvl1pPr>
          </a:lstStyle>
          <a:p>
            <a:r>
              <a:rPr lang="en-US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385850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80203-1E7E-3A5A-D643-54E5621718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ln w="12700"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This block is for an image or diagram</a:t>
            </a:r>
          </a:p>
          <a:p>
            <a:pPr lvl="0"/>
            <a:r>
              <a:rPr lang="en-US"/>
              <a:t>Click here to add a table, picture, movies, sound, clip art, chart, SmartArt etc.</a:t>
            </a:r>
          </a:p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3001F-6742-4325-858B-AA73E7D0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r>
              <a:rPr lang="en-US"/>
              <a:t>Third level</a:t>
            </a:r>
          </a:p>
          <a:p>
            <a:pPr lvl="1"/>
            <a:r>
              <a:rPr lang="en-US"/>
              <a:t>Second level</a:t>
            </a:r>
          </a:p>
          <a:p>
            <a:pPr lvl="0"/>
            <a:r>
              <a:rPr lang="en-US"/>
              <a:t>First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CCBAFD9-1F82-2268-AB29-617408CF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88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he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8842ED-49D7-04A9-E785-847CD02449F7}"/>
              </a:ext>
            </a:extLst>
          </p:cNvPr>
          <p:cNvGrpSpPr/>
          <p:nvPr userDrawn="1"/>
        </p:nvGrpSpPr>
        <p:grpSpPr>
          <a:xfrm>
            <a:off x="3152244" y="744318"/>
            <a:ext cx="5869669" cy="5423118"/>
            <a:chOff x="3152244" y="744318"/>
            <a:chExt cx="5869669" cy="5423118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4D86EF01-260D-1CD5-E2E6-56D444F21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2759" y="5668904"/>
              <a:ext cx="486957" cy="486957"/>
            </a:xfrm>
            <a:prstGeom prst="rect">
              <a:avLst/>
            </a:prstGeom>
          </p:spPr>
        </p:pic>
        <p:pic>
          <p:nvPicPr>
            <p:cNvPr id="4" name="Picture 3" descr="Logo, icon&#10;&#10;Description automatically generated">
              <a:extLst>
                <a:ext uri="{FF2B5EF4-FFF2-40B4-BE49-F238E27FC236}">
                  <a16:creationId xmlns:a16="http://schemas.microsoft.com/office/drawing/2014/main" id="{204502BF-C23A-6583-BBAC-DB3B77430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989" y="5705103"/>
              <a:ext cx="414560" cy="41456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F4B219-23EC-93CB-E4EA-A7D243455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5696" y="744318"/>
              <a:ext cx="4200607" cy="420060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958005-D3E7-411E-ECF4-25A573EFE0E3}"/>
                </a:ext>
              </a:extLst>
            </p:cNvPr>
            <p:cNvSpPr txBox="1"/>
            <p:nvPr userDrawn="1"/>
          </p:nvSpPr>
          <p:spPr>
            <a:xfrm>
              <a:off x="3152244" y="5245984"/>
              <a:ext cx="58696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0">
                  <a:solidFill>
                    <a:srgbClr val="5F4D3B"/>
                  </a:solidFill>
                  <a:latin typeface="Franklin Gothic Demi Cond" panose="020B0706030402020204" pitchFamily="34" charset="0"/>
                  <a:cs typeface="Arial" panose="020B0604020202020204" pitchFamily="34" charset="0"/>
                </a:rPr>
                <a:t>DISA: The premier IT and telecommunications provider for the warfighter.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DD3399-7075-BB7F-2401-6ACC32D05698}"/>
                </a:ext>
              </a:extLst>
            </p:cNvPr>
            <p:cNvSpPr txBox="1"/>
            <p:nvPr userDrawn="1"/>
          </p:nvSpPr>
          <p:spPr>
            <a:xfrm>
              <a:off x="6557726" y="5753333"/>
              <a:ext cx="840808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/USDISA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E7D8953-F535-BF57-5AE2-2C9EF5050134}"/>
                </a:ext>
              </a:extLst>
            </p:cNvPr>
            <p:cNvSpPr txBox="1"/>
            <p:nvPr userDrawn="1"/>
          </p:nvSpPr>
          <p:spPr>
            <a:xfrm>
              <a:off x="5067097" y="5753333"/>
              <a:ext cx="860044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@USDISA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94C724-FA56-3F42-9ABA-CEAB55896633}"/>
                </a:ext>
              </a:extLst>
            </p:cNvPr>
            <p:cNvSpPr txBox="1"/>
            <p:nvPr userDrawn="1"/>
          </p:nvSpPr>
          <p:spPr>
            <a:xfrm>
              <a:off x="7880965" y="5753333"/>
              <a:ext cx="809837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DISA.mil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2B71FDA-43B5-5C42-3072-E78E6521DF32}"/>
                </a:ext>
              </a:extLst>
            </p:cNvPr>
            <p:cNvSpPr txBox="1"/>
            <p:nvPr userDrawn="1"/>
          </p:nvSpPr>
          <p:spPr>
            <a:xfrm>
              <a:off x="3885337" y="5753333"/>
              <a:ext cx="635623" cy="3181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b="0">
                  <a:solidFill>
                    <a:srgbClr val="5F4D3B"/>
                  </a:solidFill>
                  <a:latin typeface="+mj-lt"/>
                  <a:cs typeface="Arial" panose="020B0604020202020204" pitchFamily="34" charset="0"/>
                </a:rPr>
                <a:t>/DISA</a:t>
              </a:r>
            </a:p>
          </p:txBody>
        </p:sp>
        <p:pic>
          <p:nvPicPr>
            <p:cNvPr id="11" name="Picture 10" descr="A picture containing text, monitor, screen, electronics&#10;&#10;Description automatically generated">
              <a:extLst>
                <a:ext uri="{FF2B5EF4-FFF2-40B4-BE49-F238E27FC236}">
                  <a16:creationId xmlns:a16="http://schemas.microsoft.com/office/drawing/2014/main" id="{AFDF6BED-74CC-CBF2-DE21-21C763851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2896" y="5735747"/>
              <a:ext cx="449949" cy="35327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62EE002-D393-9ED9-8D43-1987435605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4314" y="5801497"/>
              <a:ext cx="139361" cy="139361"/>
            </a:xfrm>
            <a:prstGeom prst="rect">
              <a:avLst/>
            </a:prstGeom>
          </p:spPr>
        </p:pic>
        <p:pic>
          <p:nvPicPr>
            <p:cNvPr id="15" name="Picture 14" descr="A picture containing dark, night sky&#10;&#10;Description automatically generated">
              <a:extLst>
                <a:ext uri="{FF2B5EF4-FFF2-40B4-BE49-F238E27FC236}">
                  <a16:creationId xmlns:a16="http://schemas.microsoft.com/office/drawing/2014/main" id="{F5AC8DC9-EA52-1AA9-07BA-A9FDEE5BF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6193" y="5680479"/>
              <a:ext cx="648777" cy="486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203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285D9-AC92-FBED-8AF0-FB88953353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3263" y="1122363"/>
            <a:ext cx="8738484" cy="2387600"/>
          </a:xfrm>
        </p:spPr>
        <p:txBody>
          <a:bodyPr anchor="b">
            <a:noAutofit/>
          </a:bodyPr>
          <a:lstStyle>
            <a:lvl1pPr algn="ctr">
              <a:defRPr sz="3600"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DISA Standardized Slide Deck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97E8E-A5DC-8070-D506-F557E14FCF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445419"/>
            <a:ext cx="4572000" cy="117802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 i="0">
                <a:solidFill>
                  <a:srgbClr val="5F4D3B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[Office/Entity]</a:t>
            </a:r>
          </a:p>
          <a:p>
            <a:r>
              <a:rPr lang="en-US"/>
              <a:t>[Date]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D75417-7B18-9D43-D229-AE8C9EB2FB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6175"/>
            <a:ext cx="9144000" cy="536575"/>
          </a:xfrm>
        </p:spPr>
        <p:txBody>
          <a:bodyPr>
            <a:noAutofit/>
          </a:bodyPr>
          <a:lstStyle>
            <a:lvl1pPr marL="0" indent="0" algn="ctr">
              <a:buNone/>
              <a:defRPr sz="2400" i="1">
                <a:solidFill>
                  <a:srgbClr val="003976"/>
                </a:solidFill>
              </a:defRPr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This is a Sub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011CBFB-82F9-6272-0458-BAB094DE2C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012763"/>
            <a:ext cx="4572000" cy="433387"/>
          </a:xfrm>
        </p:spPr>
        <p:txBody>
          <a:bodyPr>
            <a:normAutofit/>
          </a:bodyPr>
          <a:lstStyle>
            <a:lvl1pPr marL="0" indent="0">
              <a:buNone/>
              <a:defRPr lang="en-US" sz="2400" b="0" i="1" kern="1200" dirty="0">
                <a:solidFill>
                  <a:srgbClr val="5F4D3B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r>
              <a:rPr lang="en-US" sz="1800" b="1" i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938002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25EBA-9699-AE8B-FC8F-F3F998521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  <a:latin typeface="Franklin Gothic Demi Cond" panose="020B0706030402020204" pitchFamily="34" charset="0"/>
              </a:defRPr>
            </a:lvl1pPr>
          </a:lstStyle>
          <a:p>
            <a:r>
              <a:rPr lang="en-US"/>
              <a:t>Numbered Listed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3060E-7574-B5A8-DBCE-E240A566705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+mj-lt"/>
              <a:buAutoNum type="arabicParenR"/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600"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Insert information here for your bulleted list</a:t>
            </a:r>
          </a:p>
          <a:p>
            <a:pPr lvl="0"/>
            <a:r>
              <a:rPr lang="en-US"/>
              <a:t>Use colors like Shield Red (HEX: </a:t>
            </a:r>
            <a:r>
              <a:rPr lang="en-US" err="1"/>
              <a:t>a90533</a:t>
            </a:r>
            <a:r>
              <a:rPr lang="en-US"/>
              <a:t>) or Electric Blue (HEX: </a:t>
            </a:r>
            <a:r>
              <a:rPr lang="en-US" err="1"/>
              <a:t>8DC2E9</a:t>
            </a:r>
            <a:r>
              <a:rPr lang="en-US"/>
              <a:t>) to emphasize key words</a:t>
            </a:r>
          </a:p>
          <a:p>
            <a:pPr lvl="1"/>
            <a:r>
              <a:rPr lang="en-US"/>
              <a:t>Bulleted Items can further breakout details</a:t>
            </a:r>
          </a:p>
        </p:txBody>
      </p:sp>
    </p:spTree>
    <p:extLst>
      <p:ext uri="{BB962C8B-B14F-4D97-AF65-F5344CB8AC3E}">
        <p14:creationId xmlns:p14="http://schemas.microsoft.com/office/powerpoint/2010/main" val="193534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E76373-C1C5-F1C1-01B0-D1791DB26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</a:defRPr>
            </a:lvl1pPr>
          </a:lstStyle>
          <a:p>
            <a:r>
              <a:rPr lang="en-US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185941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80203-1E7E-3A5A-D643-54E5621718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ln w="12700"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/>
            </a:lvl2pPr>
          </a:lstStyle>
          <a:p>
            <a:pPr lvl="0"/>
            <a:r>
              <a:rPr lang="en-US"/>
              <a:t>This block is for an image or diagram</a:t>
            </a:r>
          </a:p>
          <a:p>
            <a:pPr lvl="0"/>
            <a:r>
              <a:rPr lang="en-US"/>
              <a:t>Click here to add a table, picture, movies, sound, clip art, chart, SmartArt etc.</a:t>
            </a:r>
          </a:p>
          <a:p>
            <a:pPr lvl="0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83001F-6742-4325-858B-AA73E7D0BC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ACCBAFD9-1F82-2268-AB29-617408CF8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F4D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98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9E2B7-596A-A79A-AEE5-9DD0A38A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365125"/>
            <a:ext cx="9405730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F51DF-9739-BF41-14CE-B6FC1911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ADA4CE-305B-897A-1A85-A442B79DADD2}"/>
              </a:ext>
            </a:extLst>
          </p:cNvPr>
          <p:cNvCxnSpPr/>
          <p:nvPr userDrawn="1"/>
        </p:nvCxnSpPr>
        <p:spPr>
          <a:xfrm>
            <a:off x="0" y="1225363"/>
            <a:ext cx="12192000" cy="0"/>
          </a:xfrm>
          <a:prstGeom prst="line">
            <a:avLst/>
          </a:prstGeom>
          <a:ln w="57150">
            <a:solidFill>
              <a:srgbClr val="003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64B5BB-E20E-2C19-986A-D860C98F5A56}"/>
              </a:ext>
            </a:extLst>
          </p:cNvPr>
          <p:cNvCxnSpPr/>
          <p:nvPr userDrawn="1"/>
        </p:nvCxnSpPr>
        <p:spPr>
          <a:xfrm>
            <a:off x="0" y="1152525"/>
            <a:ext cx="12192000" cy="0"/>
          </a:xfrm>
          <a:prstGeom prst="line">
            <a:avLst/>
          </a:prstGeom>
          <a:ln w="15875">
            <a:solidFill>
              <a:srgbClr val="003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BA4175E-A997-B234-6E14-25664EDA63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0498"/>
            <a:ext cx="1543048" cy="1543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0C0728-1FF3-89B3-DA63-3DA7F8881610}"/>
              </a:ext>
            </a:extLst>
          </p:cNvPr>
          <p:cNvSpPr txBox="1"/>
          <p:nvPr userDrawn="1"/>
        </p:nvSpPr>
        <p:spPr>
          <a:xfrm>
            <a:off x="10803467" y="6584890"/>
            <a:ext cx="1388533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882541DE-BB96-4412-8D47-C0826B556284}" type="slidenum">
              <a:rPr lang="en-US" sz="1200" smtClean="0"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28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976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rgbClr val="0072BC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19E2B7-596A-A79A-AEE5-9DD0A38AB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365125"/>
            <a:ext cx="9405730" cy="827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1F51DF-9739-BF41-14CE-B6FC1911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ADA4CE-305B-897A-1A85-A442B79DADD2}"/>
              </a:ext>
            </a:extLst>
          </p:cNvPr>
          <p:cNvCxnSpPr/>
          <p:nvPr userDrawn="1"/>
        </p:nvCxnSpPr>
        <p:spPr>
          <a:xfrm>
            <a:off x="0" y="1225363"/>
            <a:ext cx="12192000" cy="0"/>
          </a:xfrm>
          <a:prstGeom prst="line">
            <a:avLst/>
          </a:prstGeom>
          <a:ln w="57150">
            <a:solidFill>
              <a:srgbClr val="003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64B5BB-E20E-2C19-986A-D860C98F5A56}"/>
              </a:ext>
            </a:extLst>
          </p:cNvPr>
          <p:cNvCxnSpPr/>
          <p:nvPr userDrawn="1"/>
        </p:nvCxnSpPr>
        <p:spPr>
          <a:xfrm>
            <a:off x="0" y="1152525"/>
            <a:ext cx="12192000" cy="0"/>
          </a:xfrm>
          <a:prstGeom prst="line">
            <a:avLst/>
          </a:prstGeom>
          <a:ln w="15875">
            <a:solidFill>
              <a:srgbClr val="0039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BBA4175E-A997-B234-6E14-25664EDA639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90498"/>
            <a:ext cx="1543048" cy="15430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06A89A7-9E3D-0931-2BBA-E55225F78DDD}"/>
              </a:ext>
            </a:extLst>
          </p:cNvPr>
          <p:cNvGrpSpPr/>
          <p:nvPr userDrawn="1"/>
        </p:nvGrpSpPr>
        <p:grpSpPr>
          <a:xfrm>
            <a:off x="0" y="-1"/>
            <a:ext cx="12192000" cy="6868665"/>
            <a:chOff x="0" y="-1"/>
            <a:chExt cx="12192000" cy="686866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BD45BF-1984-4E3F-1F23-74A08C8D1733}"/>
                </a:ext>
              </a:extLst>
            </p:cNvPr>
            <p:cNvSpPr/>
            <p:nvPr userDrawn="1"/>
          </p:nvSpPr>
          <p:spPr>
            <a:xfrm>
              <a:off x="0" y="-1"/>
              <a:ext cx="12192000" cy="1828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200" b="0">
                  <a:latin typeface="+mj-lt"/>
                </a:rPr>
                <a:t>UNCLASSIFIED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7BA07D-D3B1-4C71-31E2-0C43E3E34C48}"/>
                </a:ext>
              </a:extLst>
            </p:cNvPr>
            <p:cNvSpPr/>
            <p:nvPr userDrawn="1"/>
          </p:nvSpPr>
          <p:spPr>
            <a:xfrm>
              <a:off x="0" y="6685784"/>
              <a:ext cx="12192000" cy="1828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200" b="0">
                  <a:latin typeface="+mj-lt"/>
                </a:rPr>
                <a:t>UNCLASSIFIED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3B43098-20E6-C512-A782-29CA18D5CDC0}"/>
              </a:ext>
            </a:extLst>
          </p:cNvPr>
          <p:cNvSpPr txBox="1"/>
          <p:nvPr userDrawn="1"/>
        </p:nvSpPr>
        <p:spPr>
          <a:xfrm>
            <a:off x="10803467" y="6408785"/>
            <a:ext cx="1388533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882541DE-BB96-4412-8D47-C0826B556284}" type="slidenum">
              <a:rPr lang="en-US" sz="1200" smtClean="0"/>
              <a:t>‹#›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0152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3976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rgbClr val="0072BC"/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mailto:disa.meade.osbp.mbx.disa-small-business-office@mail.mil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ba.gov/federal-contracting-guide/prime-sbucontracting" TargetMode="External"/><Relationship Id="rId2" Type="http://schemas.openxmlformats.org/officeDocument/2006/relationships/hyperlink" Target="http://www.search.certifications.sba.gov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src.nist.gov/pubs/sp/1318/fina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disa.mil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12E84-F65C-704F-E91B-160462566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Office of Small Business Programs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B41612B-0659-75D6-DECD-6FD17DF43B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Director, Office of Small Business Programs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786E6-FB5C-FAEC-F8CB-5E7644B9C8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2025 Forecast to Industry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D5680F5-130F-0B39-519C-C1FEE5F6DB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Carlen Capenos</a:t>
            </a:r>
          </a:p>
        </p:txBody>
      </p:sp>
    </p:spTree>
    <p:extLst>
      <p:ext uri="{BB962C8B-B14F-4D97-AF65-F5344CB8AC3E}">
        <p14:creationId xmlns:p14="http://schemas.microsoft.com/office/powerpoint/2010/main" val="34796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E67A7-A771-643C-3050-5CA56D99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Different Hand Drawn Graphs">
            <a:hlinkClick r:id="" action="ppaction://media"/>
            <a:extLst>
              <a:ext uri="{FF2B5EF4-FFF2-40B4-BE49-F238E27FC236}">
                <a16:creationId xmlns:a16="http://schemas.microsoft.com/office/drawing/2014/main" id="{91117428-DD92-4783-BBCA-F3F2E8A978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427"/>
            <a:ext cx="12192000" cy="6858000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2563198-01C3-B8AB-7173-38CFDE12D2FB}"/>
              </a:ext>
            </a:extLst>
          </p:cNvPr>
          <p:cNvSpPr txBox="1">
            <a:spLocks/>
          </p:cNvSpPr>
          <p:nvPr/>
        </p:nvSpPr>
        <p:spPr>
          <a:xfrm>
            <a:off x="838200" y="21555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arenR"/>
              <a:defRPr sz="1800" b="1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+mj-lt"/>
              <a:buNone/>
            </a:pPr>
            <a:r>
              <a:rPr lang="en-US" sz="3600">
                <a:solidFill>
                  <a:srgbClr val="5F4D3B"/>
                </a:solidFill>
                <a:latin typeface="+mj-lt"/>
                <a:cs typeface="Arial"/>
              </a:rPr>
              <a:t>Questions:</a:t>
            </a:r>
          </a:p>
          <a:p>
            <a:pPr marL="0" indent="0" algn="ctr">
              <a:buFont typeface="+mj-lt"/>
              <a:buNone/>
            </a:pPr>
            <a:br>
              <a:rPr lang="en-US" sz="3600">
                <a:latin typeface="+mj-lt"/>
                <a:cs typeface="Arial"/>
              </a:rPr>
            </a:br>
            <a:r>
              <a:rPr lang="en-US" sz="3600" u="sng" spc="-1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cs typeface="Arial"/>
                <a:hlinkClick r:id="rId5"/>
              </a:rPr>
              <a:t>DISASmallBusiness@mail.mil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91485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7CBD7-6033-AD48-7442-6DCBEBF95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3CB932-E9A4-E6DE-0943-0179F2BC2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021" y="552048"/>
            <a:ext cx="6677957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3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6B028-DED6-C848-EADE-1B42CA4E0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672" y="365760"/>
            <a:ext cx="9405730" cy="827571"/>
          </a:xfrm>
        </p:spPr>
        <p:txBody>
          <a:bodyPr/>
          <a:lstStyle/>
          <a:p>
            <a:r>
              <a:rPr lang="en-US"/>
              <a:t>Program Overview – FY25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8BF4ABC-F53F-5F20-D999-35A7F146D866}"/>
              </a:ext>
            </a:extLst>
          </p:cNvPr>
          <p:cNvCxnSpPr>
            <a:cxnSpLocks/>
          </p:cNvCxnSpPr>
          <p:nvPr/>
        </p:nvCxnSpPr>
        <p:spPr>
          <a:xfrm>
            <a:off x="5721458" y="1327667"/>
            <a:ext cx="0" cy="539526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79CD85E-76EC-AE55-C138-330D38810192}"/>
              </a:ext>
            </a:extLst>
          </p:cNvPr>
          <p:cNvCxnSpPr/>
          <p:nvPr/>
        </p:nvCxnSpPr>
        <p:spPr>
          <a:xfrm flipH="1">
            <a:off x="0" y="3781513"/>
            <a:ext cx="12192001" cy="51011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03061C2-05AB-7680-36E7-DD79969DC218}"/>
              </a:ext>
            </a:extLst>
          </p:cNvPr>
          <p:cNvSpPr txBox="1"/>
          <p:nvPr/>
        </p:nvSpPr>
        <p:spPr>
          <a:xfrm>
            <a:off x="6031365" y="4171742"/>
            <a:ext cx="6180507" cy="564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 defTabSz="609570">
              <a:buFont typeface="Arial" panose="020B0604020202020204" pitchFamily="34" charset="0"/>
              <a:buChar char="•"/>
              <a:defRPr/>
            </a:pPr>
            <a:endParaRPr lang="en-US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075C6A-68F1-4C3E-E7F0-6CF4731634FE}"/>
              </a:ext>
            </a:extLst>
          </p:cNvPr>
          <p:cNvSpPr txBox="1"/>
          <p:nvPr/>
        </p:nvSpPr>
        <p:spPr>
          <a:xfrm>
            <a:off x="6448302" y="3909466"/>
            <a:ext cx="4892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sz="1600" b="1">
                <a:solidFill>
                  <a:prstClr val="black"/>
                </a:solidFill>
              </a:rPr>
              <a:t>DISA FY25 Preliminary SB Achievements</a:t>
            </a: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4F443B-B822-BA3F-81D7-DB52954E22B7}"/>
              </a:ext>
            </a:extLst>
          </p:cNvPr>
          <p:cNvSpPr txBox="1"/>
          <p:nvPr/>
        </p:nvSpPr>
        <p:spPr>
          <a:xfrm>
            <a:off x="6218999" y="1505666"/>
            <a:ext cx="57530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b="1">
                <a:solidFill>
                  <a:prstClr val="black"/>
                </a:solidFill>
              </a:rPr>
              <a:t>DISA FY26 Goals*</a:t>
            </a:r>
          </a:p>
          <a:p>
            <a:pPr algn="ctr" defTabSz="609570">
              <a:defRPr/>
            </a:pPr>
            <a:endParaRPr lang="en-US" sz="1000" b="1">
              <a:solidFill>
                <a:prstClr val="black"/>
              </a:solidFill>
            </a:endParaRPr>
          </a:p>
          <a:p>
            <a:pPr algn="ctr"/>
            <a:r>
              <a:rPr lang="en-US" sz="1600">
                <a:cs typeface="Arial" panose="020B0604020202020204" pitchFamily="34" charset="0"/>
              </a:rPr>
              <a:t>Small Business = 20%</a:t>
            </a:r>
          </a:p>
          <a:p>
            <a:pPr algn="ctr"/>
            <a:r>
              <a:rPr lang="en-US" sz="1600">
                <a:cs typeface="Arial" panose="020B0604020202020204" pitchFamily="34" charset="0"/>
              </a:rPr>
              <a:t>Small Disadvantaged Business = 5%</a:t>
            </a:r>
          </a:p>
          <a:p>
            <a:pPr algn="ctr"/>
            <a:r>
              <a:rPr lang="en-US" sz="1600">
                <a:cs typeface="Arial" panose="020B0604020202020204" pitchFamily="34" charset="0"/>
              </a:rPr>
              <a:t>Woman-Owned Small Business = 5%</a:t>
            </a:r>
          </a:p>
          <a:p>
            <a:pPr algn="ctr"/>
            <a:r>
              <a:rPr lang="en-US" sz="1600">
                <a:cs typeface="Arial" panose="020B0604020202020204" pitchFamily="34" charset="0"/>
              </a:rPr>
              <a:t>Service-Disabled Veteran-Owned Small Business = 5%</a:t>
            </a:r>
          </a:p>
          <a:p>
            <a:pPr algn="ctr"/>
            <a:r>
              <a:rPr lang="en-US" sz="1600">
                <a:cs typeface="Arial" panose="020B0604020202020204" pitchFamily="34" charset="0"/>
              </a:rPr>
              <a:t>HUBZone Small Business = 3%</a:t>
            </a:r>
          </a:p>
          <a:p>
            <a:pPr algn="ctr"/>
            <a:endParaRPr lang="en-US" sz="1600">
              <a:cs typeface="Arial" panose="020B0604020202020204" pitchFamily="34" charset="0"/>
            </a:endParaRPr>
          </a:p>
          <a:p>
            <a:pPr algn="ctr"/>
            <a:r>
              <a:rPr lang="en-US" sz="1200" i="1">
                <a:cs typeface="Arial" panose="020B0604020202020204" pitchFamily="34" charset="0"/>
              </a:rPr>
              <a:t>*Anticipated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2022FE11-28A8-201C-391C-B895D51B5518}"/>
              </a:ext>
            </a:extLst>
          </p:cNvPr>
          <p:cNvGraphicFramePr>
            <a:graphicFrameLocks noGrp="1"/>
          </p:cNvGraphicFramePr>
          <p:nvPr/>
        </p:nvGraphicFramePr>
        <p:xfrm>
          <a:off x="6345953" y="4373915"/>
          <a:ext cx="5112774" cy="1580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5193">
                  <a:extLst>
                    <a:ext uri="{9D8B030D-6E8A-4147-A177-3AD203B41FA5}">
                      <a16:colId xmlns:a16="http://schemas.microsoft.com/office/drawing/2014/main" val="655321827"/>
                    </a:ext>
                  </a:extLst>
                </a:gridCol>
                <a:gridCol w="761355">
                  <a:extLst>
                    <a:ext uri="{9D8B030D-6E8A-4147-A177-3AD203B41FA5}">
                      <a16:colId xmlns:a16="http://schemas.microsoft.com/office/drawing/2014/main" val="861999244"/>
                    </a:ext>
                  </a:extLst>
                </a:gridCol>
                <a:gridCol w="799423">
                  <a:extLst>
                    <a:ext uri="{9D8B030D-6E8A-4147-A177-3AD203B41FA5}">
                      <a16:colId xmlns:a16="http://schemas.microsoft.com/office/drawing/2014/main" val="3891805578"/>
                    </a:ext>
                  </a:extLst>
                </a:gridCol>
                <a:gridCol w="862869">
                  <a:extLst>
                    <a:ext uri="{9D8B030D-6E8A-4147-A177-3AD203B41FA5}">
                      <a16:colId xmlns:a16="http://schemas.microsoft.com/office/drawing/2014/main" val="3987186663"/>
                    </a:ext>
                  </a:extLst>
                </a:gridCol>
                <a:gridCol w="1048977">
                  <a:extLst>
                    <a:ext uri="{9D8B030D-6E8A-4147-A177-3AD203B41FA5}">
                      <a16:colId xmlns:a16="http://schemas.microsoft.com/office/drawing/2014/main" val="511881290"/>
                    </a:ext>
                  </a:extLst>
                </a:gridCol>
                <a:gridCol w="844957">
                  <a:extLst>
                    <a:ext uri="{9D8B030D-6E8A-4147-A177-3AD203B41FA5}">
                      <a16:colId xmlns:a16="http://schemas.microsoft.com/office/drawing/2014/main" val="4146984450"/>
                    </a:ext>
                  </a:extLst>
                </a:gridCol>
              </a:tblGrid>
              <a:tr h="50144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Category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Fed Goal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DoD Goal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DISA Goal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DISA Achievement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DISA Dollars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57653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23.17%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22.18%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$1.49B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23224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SDB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10.57%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$713.4M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087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WOSB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5.75%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$385.1M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507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SDVOSB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5.14%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$347.3M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3341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HUBZone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2.48%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$167.7M</a:t>
                      </a:r>
                    </a:p>
                  </a:txBody>
                  <a:tcPr marL="12700" marR="12700" marT="127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16374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8170AEC8-8F1C-F796-EEF6-FDDAA2C1E636}"/>
              </a:ext>
            </a:extLst>
          </p:cNvPr>
          <p:cNvSpPr txBox="1"/>
          <p:nvPr/>
        </p:nvSpPr>
        <p:spPr>
          <a:xfrm>
            <a:off x="278790" y="1464059"/>
            <a:ext cx="538379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cs typeface="Arial" panose="020B0604020202020204" pitchFamily="34" charset="0"/>
              </a:rPr>
              <a:t>DISA is Small Business Friendly</a:t>
            </a:r>
            <a:endParaRPr lang="en-US" sz="1600" i="1">
              <a:solidFill>
                <a:srgbClr val="0070C0"/>
              </a:solidFill>
              <a:cs typeface="Arial" panose="020B0604020202020204" pitchFamily="34" charset="0"/>
            </a:endParaRPr>
          </a:p>
          <a:p>
            <a:pPr algn="ctr"/>
            <a:endParaRPr lang="en-US" sz="1600" b="1">
              <a:solidFill>
                <a:prstClr val="black"/>
              </a:solidFill>
            </a:endParaRPr>
          </a:p>
          <a:p>
            <a:pPr algn="ctr"/>
            <a:r>
              <a:rPr lang="en-US" sz="1600" b="1">
                <a:solidFill>
                  <a:srgbClr val="0070C0"/>
                </a:solidFill>
              </a:rPr>
              <a:t>DISA’s Small Business First Policy:</a:t>
            </a:r>
            <a:endParaRPr lang="en-US" sz="1600" b="1">
              <a:solidFill>
                <a:prstClr val="black"/>
              </a:solidFill>
            </a:endParaRPr>
          </a:p>
          <a:p>
            <a:pPr algn="ctr"/>
            <a:r>
              <a:rPr lang="en-US" sz="1600" i="1">
                <a:solidFill>
                  <a:srgbClr val="0070C0"/>
                </a:solidFill>
                <a:cs typeface="Arial" panose="020B0604020202020204" pitchFamily="34" charset="0"/>
              </a:rPr>
              <a:t>Every requirement that comes through DISA for execution is automatically included in the Small Business Program unless and until market research demonstrates that small business cannot execute the requirement.</a:t>
            </a:r>
          </a:p>
          <a:p>
            <a:pPr algn="ctr"/>
            <a:endParaRPr lang="en-US" sz="1600" i="1">
              <a:solidFill>
                <a:srgbClr val="0070C0"/>
              </a:solidFill>
              <a:latin typeface=" Arial"/>
              <a:cs typeface="Arial" panose="020B0604020202020204" pitchFamily="34" charset="0"/>
            </a:endParaRPr>
          </a:p>
        </p:txBody>
      </p: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0051548B-63E5-1CE0-B5E8-0A9348FA3718}"/>
              </a:ext>
            </a:extLst>
          </p:cNvPr>
          <p:cNvGraphicFramePr>
            <a:graphicFrameLocks noGrp="1"/>
          </p:cNvGraphicFramePr>
          <p:nvPr/>
        </p:nvGraphicFramePr>
        <p:xfrm>
          <a:off x="714401" y="4376526"/>
          <a:ext cx="4330700" cy="20250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757243680"/>
                    </a:ext>
                  </a:extLst>
                </a:gridCol>
                <a:gridCol w="1549400">
                  <a:extLst>
                    <a:ext uri="{9D8B030D-6E8A-4147-A177-3AD203B41FA5}">
                      <a16:colId xmlns:a16="http://schemas.microsoft.com/office/drawing/2014/main" val="2301957559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60841204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Category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Total $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Average %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0152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$15,246,734,526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26.8%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8829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SDB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$7,054,799,856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11.58%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349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8(a)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$2,093,488,447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3.44%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17588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WOSB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$4,557,968,048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7.48%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366201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VOSB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$4,566,348,550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7.49%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4620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SDVOSB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$3,454,718,615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5.67%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49307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HUBZone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$1,592,456,434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  <a:latin typeface="+mn-lt"/>
                        </a:rPr>
                        <a:t>2.61%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015093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85515D26-32D4-C71D-D9A1-8F1197B0D489}"/>
              </a:ext>
            </a:extLst>
          </p:cNvPr>
          <p:cNvSpPr txBox="1"/>
          <p:nvPr/>
        </p:nvSpPr>
        <p:spPr>
          <a:xfrm>
            <a:off x="212036" y="3942420"/>
            <a:ext cx="4892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70">
              <a:defRPr/>
            </a:pPr>
            <a:r>
              <a:rPr lang="en-US" sz="1600" b="1">
                <a:solidFill>
                  <a:prstClr val="black"/>
                </a:solidFill>
              </a:rPr>
              <a:t>DISA SB Achievements – Last Decade</a:t>
            </a:r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05897-B440-EC68-D587-8499D6DC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Changes:  The Good, The Bad, The Unknown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DA58A-2687-1E45-94B1-3FE378F17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206" y="2271859"/>
            <a:ext cx="4270341" cy="4713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lvl="1" indent="0" algn="ctr">
              <a:buNone/>
            </a:pPr>
            <a:r>
              <a:rPr lang="en-US" sz="3200">
                <a:latin typeface="Franklin Gothic Book"/>
              </a:rPr>
              <a:t>Good or Bad?</a:t>
            </a:r>
          </a:p>
          <a:p>
            <a:pPr marL="457200" lvl="1" indent="0" algn="ctr">
              <a:buNone/>
            </a:pPr>
            <a:r>
              <a:rPr lang="en-US" sz="2400">
                <a:latin typeface="Franklin Gothic Book"/>
              </a:rPr>
              <a:t>Depends Upon Your Vantage Point…</a:t>
            </a:r>
          </a:p>
        </p:txBody>
      </p:sp>
      <p:pic>
        <p:nvPicPr>
          <p:cNvPr id="6" name="Picture 2" descr="Three airmen climb a tower to install an antenna.">
            <a:extLst>
              <a:ext uri="{FF2B5EF4-FFF2-40B4-BE49-F238E27FC236}">
                <a16:creationId xmlns:a16="http://schemas.microsoft.com/office/drawing/2014/main" id="{54E3D4E5-492D-D70A-8589-EEE2F11C4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22" y="1584301"/>
            <a:ext cx="6248676" cy="41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42B49-D344-1AE0-686C-4274F1BEDD09}"/>
              </a:ext>
            </a:extLst>
          </p:cNvPr>
          <p:cNvSpPr txBox="1"/>
          <p:nvPr/>
        </p:nvSpPr>
        <p:spPr>
          <a:xfrm>
            <a:off x="754145" y="4298623"/>
            <a:ext cx="409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  <a:r>
              <a:rPr lang="en-US" sz="2800"/>
              <a:t>Let’s Break Them Down…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79A1A-9C27-FF88-950F-6247C25B0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rows pointing up graphic">
            <a:extLst>
              <a:ext uri="{FF2B5EF4-FFF2-40B4-BE49-F238E27FC236}">
                <a16:creationId xmlns:a16="http://schemas.microsoft.com/office/drawing/2014/main" id="{93E9761F-7BA9-F981-A12A-EAD12C63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71" y="2506662"/>
            <a:ext cx="2931070" cy="29310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E9A585-1DF4-7252-73C9-9AE06412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Changes:  Thresholds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5935C-2358-9145-05BB-6F543BABA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268"/>
            <a:ext cx="6599548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0" indent="0" algn="ctr">
              <a:buNone/>
            </a:pPr>
            <a:r>
              <a:rPr lang="en-US" sz="2400">
                <a:solidFill>
                  <a:srgbClr val="0000FF"/>
                </a:solidFill>
              </a:rPr>
              <a:t>Thresholds</a:t>
            </a:r>
          </a:p>
          <a:p>
            <a:pPr marL="0" lvl="0" indent="0">
              <a:buNone/>
            </a:pPr>
            <a:r>
              <a:rPr lang="en-US" sz="2000" b="0"/>
              <a:t>New inflation-adjusted acquisition thresholds took effect on October 1, 2025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000" b="0"/>
              <a:t>Micro-Purchase Threshold increased from $10K to $15K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000" b="0"/>
              <a:t>SAT increased from $250K to $350K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000" b="0"/>
              <a:t>Subcontracting Plans requirement increased from $750K to $900K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000" b="0"/>
              <a:t>Direct Awards for 8(a)s, WOSB, HUBZone increased from $4.5M to $5.5M</a:t>
            </a:r>
          </a:p>
          <a:p>
            <a:pPr lvl="0">
              <a:buFont typeface="Wingdings" panose="05000000000000000000" pitchFamily="2" charset="2"/>
              <a:buChar char="ü"/>
            </a:pPr>
            <a:r>
              <a:rPr lang="en-US" sz="2000" b="0"/>
              <a:t>Direct Awards for SDVOSB increased from $4.5M to $5M</a:t>
            </a:r>
          </a:p>
          <a:p>
            <a:pPr lvl="0"/>
            <a:endParaRPr lang="en-US" sz="2000" b="0"/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39727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E67A7-A771-643C-3050-5CA56D99E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D12A-5E6E-E5BC-9E69-425B87931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Changes:  SBA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D1136-DB85-20BB-E2DA-5E7F09DC9C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972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000FF"/>
                </a:solidFill>
              </a:rPr>
              <a:t>SBA’s Changes Affecting DISA Procurements </a:t>
            </a:r>
          </a:p>
          <a:p>
            <a:pPr marL="0" indent="0">
              <a:buNone/>
            </a:pPr>
            <a:r>
              <a:rPr lang="en-US" sz="2000" b="0" u="sng"/>
              <a:t>Size Standards Updates: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0"/>
              <a:t>SBA proposed increases to size standards of 263 industries</a:t>
            </a:r>
          </a:p>
          <a:p>
            <a:pPr marL="0" indent="0" fontAlgn="base">
              <a:buNone/>
            </a:pPr>
            <a:r>
              <a:rPr lang="en-US" sz="2000" b="0" u="sng"/>
              <a:t>Small Business Search Revamped:</a:t>
            </a:r>
            <a:r>
              <a:rPr lang="en-US" sz="2000" b="0"/>
              <a:t>  (</a:t>
            </a:r>
            <a:r>
              <a:rPr lang="en-US" sz="2000" b="0">
                <a:hlinkClick r:id="rId2"/>
              </a:rPr>
              <a:t>www.search.certifications.sba.gov</a:t>
            </a:r>
            <a:r>
              <a:rPr lang="en-US" sz="2000" b="0"/>
              <a:t>)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Small Business Search replaces Dynamic Small Business Search</a:t>
            </a:r>
          </a:p>
          <a:p>
            <a:pPr marL="0" indent="0">
              <a:buNone/>
            </a:pPr>
            <a:r>
              <a:rPr lang="en-US" sz="2000" b="0" u="sng"/>
              <a:t>SUBNet Redesigned:</a:t>
            </a:r>
            <a:r>
              <a:rPr lang="en-US" sz="2000" b="0"/>
              <a:t>  (</a:t>
            </a:r>
            <a:r>
              <a:rPr lang="en-US" sz="2000" b="0">
                <a:hlinkClick r:id="rId3"/>
              </a:rPr>
              <a:t>www.sba.gov/federal-contracting-guide/prime-subcontracting</a:t>
            </a:r>
            <a:r>
              <a:rPr lang="en-US" sz="2000" b="0"/>
              <a:t>)</a:t>
            </a:r>
            <a:endParaRPr lang="en-US" sz="2000" b="0" u="sng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0"/>
              <a:t>Now located on SBA’s Prime and Subcontracting page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0"/>
              <a:t>Public can view the subcontracting opportunity postings for free with no account required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b="0"/>
              <a:t>To post subcontracting opportunities, users have to re-register in the new SUBNet system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>
              <a:latin typeface="Franklin Gothic Book"/>
            </a:endParaRPr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90011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4131D-6756-CC1B-DB25-96CB1998D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10102-B272-3CAC-4ECD-FE3308CE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Changes:  FAR 19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AF13A-D83E-1635-05CD-50160BB77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1355230"/>
            <a:ext cx="10477107" cy="47346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 fontAlgn="base">
              <a:buNone/>
            </a:pPr>
            <a:r>
              <a:rPr lang="en-US" sz="2400">
                <a:solidFill>
                  <a:srgbClr val="0000FF"/>
                </a:solidFill>
              </a:rPr>
              <a:t>FAR Part 19 Rewrite</a:t>
            </a:r>
          </a:p>
          <a:p>
            <a:pPr marL="0" indent="0" fontAlgn="base">
              <a:buNone/>
            </a:pPr>
            <a:r>
              <a:rPr lang="en-US" sz="2000" u="sng"/>
              <a:t>Big Changes:</a:t>
            </a:r>
            <a:r>
              <a:rPr lang="en-US" sz="2000"/>
              <a:t>  </a:t>
            </a:r>
            <a:r>
              <a:rPr lang="en-US" sz="2000" b="0"/>
              <a:t>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Format – Pre-Solicitation, Evaluation and Award, Post Award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Rule of Two – sort of…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1800"/>
              <a:t>Continues for requirements over the micro-purchase threshold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1800" b="0"/>
              <a:t>Set asides </a:t>
            </a:r>
            <a:r>
              <a:rPr lang="en-US" sz="1800"/>
              <a:t>under MACs and Federal Supply Schedules are discretionary and cannot be protested</a:t>
            </a:r>
            <a:endParaRPr lang="en-US" sz="1800" b="0"/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Socioeconomic set asides are not a required consideration before small business set-aside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8(a)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1800"/>
              <a:t>Automatic release from 8(a) program if follow-on set aside for another socioeconomic category**</a:t>
            </a:r>
          </a:p>
          <a:p>
            <a:pPr lvl="1" fontAlgn="base">
              <a:buFont typeface="Wingdings" panose="05000000000000000000" pitchFamily="2" charset="2"/>
              <a:buChar char="ü"/>
            </a:pPr>
            <a:r>
              <a:rPr lang="en-US" sz="1800" b="0"/>
              <a:t>Compete first instead of direct award, even under $5.5M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Eliminated reverification of business size at order level</a:t>
            </a:r>
          </a:p>
          <a:p>
            <a:pPr marL="0" indent="0" algn="ctr" fontAlgn="base">
              <a:buNone/>
            </a:pPr>
            <a:endParaRPr lang="en-US" sz="100" i="1"/>
          </a:p>
          <a:p>
            <a:pPr lvl="1">
              <a:buFont typeface="Arial"/>
              <a:buChar char="•"/>
            </a:pPr>
            <a:endParaRPr lang="en-US">
              <a:latin typeface="Franklin Gothic Book"/>
            </a:endParaRPr>
          </a:p>
          <a:p>
            <a:pPr marL="0" indent="0">
              <a:buNone/>
            </a:pPr>
            <a:endParaRPr lang="en-US" b="0">
              <a:latin typeface="Franklin Gothic Book"/>
            </a:endParaRPr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7688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074A3-EFC9-E088-BA23-FD1D53673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8808F-F77A-E15B-E68C-BECCBF67F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Changes:  Cybersecurity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5BD18-011F-0748-68E7-9E583252D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8124"/>
            <a:ext cx="10515600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000FF"/>
                </a:solidFill>
              </a:rPr>
              <a:t>NIST Issues Cybersecurity Primer for Protecting CUI</a:t>
            </a:r>
            <a:endParaRPr lang="en-US" sz="2400" b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b="0"/>
              <a:t>The </a:t>
            </a:r>
            <a:r>
              <a:rPr lang="en-US" sz="2000"/>
              <a:t>National Institute of Standards and Technology (NIST) </a:t>
            </a:r>
            <a:r>
              <a:rPr lang="en-US" sz="2000" b="0"/>
              <a:t>recently released </a:t>
            </a:r>
            <a:r>
              <a:rPr lang="en-US" sz="2000"/>
              <a:t>SP 1318: Small Business Primer for Protecting Controlled Unclassified Information (CUI)</a:t>
            </a:r>
            <a:r>
              <a:rPr lang="en-US" sz="2000" b="0"/>
              <a:t>, a new resource that explains in plain language how small businesses can meet the requirements of </a:t>
            </a:r>
            <a:r>
              <a:rPr lang="en-US" sz="2000"/>
              <a:t>NIST SP800-171</a:t>
            </a:r>
            <a:r>
              <a:rPr lang="en-US" sz="2000" b="0"/>
              <a:t>, the federal standard for safeguarding sensitive but unclassified data.</a:t>
            </a:r>
          </a:p>
          <a:p>
            <a:pPr marL="0" indent="0">
              <a:buNone/>
            </a:pPr>
            <a:endParaRPr lang="en-US" sz="1200" b="0"/>
          </a:p>
          <a:p>
            <a:pPr marL="0" indent="0">
              <a:buNone/>
            </a:pPr>
            <a:r>
              <a:rPr lang="en-US" sz="2000" b="0"/>
              <a:t>The primer breaks down what leadership, IT staff, and employees need to know, offering FAQs, examples, and step-by-step starting points that make compliance more achievable.</a:t>
            </a:r>
          </a:p>
          <a:p>
            <a:pPr marL="0" indent="0">
              <a:buNone/>
            </a:pPr>
            <a:endParaRPr lang="en-US" sz="2000" b="0">
              <a:latin typeface="Franklin Gothic Book"/>
            </a:endParaRPr>
          </a:p>
          <a:p>
            <a:pPr marL="0" indent="0">
              <a:buNone/>
            </a:pPr>
            <a:r>
              <a:rPr lang="en-US" sz="2000" b="0">
                <a:latin typeface="Franklin Gothic Book"/>
                <a:hlinkClick r:id="rId2"/>
              </a:rPr>
              <a:t>https://csrc.nist.gov/pubs/sp/1318/final</a:t>
            </a:r>
            <a:r>
              <a:rPr lang="en-US" sz="2000" b="0">
                <a:latin typeface="Franklin Gothic Book"/>
              </a:rPr>
              <a:t> </a:t>
            </a:r>
          </a:p>
        </p:txBody>
      </p:sp>
      <p:pic>
        <p:nvPicPr>
          <p:cNvPr id="5" name="Picture 4" descr="Red, white, and blue stars">
            <a:extLst>
              <a:ext uri="{FF2B5EF4-FFF2-40B4-BE49-F238E27FC236}">
                <a16:creationId xmlns:a16="http://schemas.microsoft.com/office/drawing/2014/main" id="{C778CF83-601A-0DA3-8258-148CDEC83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097" y="4055097"/>
            <a:ext cx="2802903" cy="28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415E7-F825-9D6F-9C9F-7E8E871F5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AD934-90D2-DD89-07E4-2AC142025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Demi Cond"/>
              </a:rPr>
              <a:t>What Hasn’t Changed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7B464-61FF-94F7-A433-22CB5BA04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333"/>
            <a:ext cx="4346542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Small Business First Policy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101 Small Business Orientations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OSBP Email Distribution List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Forecast updated quarterly on </a:t>
            </a:r>
            <a:r>
              <a:rPr lang="en-US" sz="2000" b="0">
                <a:hlinkClick r:id="rId2"/>
              </a:rPr>
              <a:t>www.disa.mil</a:t>
            </a:r>
            <a:r>
              <a:rPr lang="en-US" sz="2000" b="0"/>
              <a:t>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Acquisition Decision Document updated monthly on </a:t>
            </a:r>
            <a:r>
              <a:rPr lang="en-US" sz="2000" b="0">
                <a:hlinkClick r:id="rId2"/>
              </a:rPr>
              <a:t>www.disa.mil</a:t>
            </a:r>
            <a:r>
              <a:rPr lang="en-US" sz="2000" b="0"/>
              <a:t> </a:t>
            </a:r>
          </a:p>
          <a:p>
            <a:pPr fontAlgn="base">
              <a:buFont typeface="Wingdings" panose="05000000000000000000" pitchFamily="2" charset="2"/>
              <a:buChar char="ü"/>
            </a:pPr>
            <a:r>
              <a:rPr lang="en-US" sz="2000" b="0"/>
              <a:t>DISA Office of Small Business Programs Staff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0"/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  <a:p>
            <a:pPr>
              <a:buFont typeface="Arial"/>
              <a:buChar char="•"/>
            </a:pPr>
            <a:endParaRPr lang="en-US">
              <a:latin typeface="Franklin Gothic Book"/>
            </a:endParaRPr>
          </a:p>
        </p:txBody>
      </p:sp>
      <p:pic>
        <p:nvPicPr>
          <p:cNvPr id="5" name="Picture 4" descr="Rows of American flags in twilight">
            <a:extLst>
              <a:ext uri="{FF2B5EF4-FFF2-40B4-BE49-F238E27FC236}">
                <a16:creationId xmlns:a16="http://schemas.microsoft.com/office/drawing/2014/main" id="{D65E4A85-7CF9-CBE1-EDFA-9189D5841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21" y="1825625"/>
            <a:ext cx="6361695" cy="424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hite cut out stars in blue background">
            <a:extLst>
              <a:ext uri="{FF2B5EF4-FFF2-40B4-BE49-F238E27FC236}">
                <a16:creationId xmlns:a16="http://schemas.microsoft.com/office/drawing/2014/main" id="{08966E0B-9F17-8136-29C2-18F9F2FE2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305897-B440-EC68-D587-8499D6DC0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096" y="430442"/>
            <a:ext cx="6234877" cy="827571"/>
          </a:xfrm>
        </p:spPr>
        <p:txBody>
          <a:bodyPr/>
          <a:lstStyle/>
          <a:p>
            <a:r>
              <a:rPr lang="en-US">
                <a:latin typeface="Franklin Gothic Demi Cond"/>
              </a:rPr>
              <a:t>Office of Small Business Programs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E2F7B-1AFC-2052-9FC4-C3B97C720FE5}"/>
              </a:ext>
            </a:extLst>
          </p:cNvPr>
          <p:cNvGrpSpPr/>
          <p:nvPr/>
        </p:nvGrpSpPr>
        <p:grpSpPr>
          <a:xfrm>
            <a:off x="1933534" y="1338485"/>
            <a:ext cx="1554480" cy="2329922"/>
            <a:chOff x="5055850" y="1007679"/>
            <a:chExt cx="1554480" cy="2329922"/>
          </a:xfrm>
        </p:grpSpPr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A3C2A5A6-BF28-9FA6-0BEF-B64B048119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5850" y="1007679"/>
              <a:ext cx="1554480" cy="19137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1" name="object 15">
              <a:extLst>
                <a:ext uri="{FF2B5EF4-FFF2-40B4-BE49-F238E27FC236}">
                  <a16:creationId xmlns:a16="http://schemas.microsoft.com/office/drawing/2014/main" id="{4B28F194-2547-AB48-752A-0C601F721582}"/>
                </a:ext>
              </a:extLst>
            </p:cNvPr>
            <p:cNvSpPr txBox="1"/>
            <p:nvPr/>
          </p:nvSpPr>
          <p:spPr>
            <a:xfrm>
              <a:off x="5289276" y="2911116"/>
              <a:ext cx="1252220" cy="426485"/>
            </a:xfrm>
            <a:prstGeom prst="rect">
              <a:avLst/>
            </a:prstGeom>
          </p:spPr>
          <p:txBody>
            <a:bodyPr vert="horz" wrap="square" lIns="0" tIns="16087" rIns="0" bIns="0" rtlCol="0">
              <a:spAutoFit/>
            </a:bodyPr>
            <a:lstStyle/>
            <a:p>
              <a:pPr marL="352205" marR="6773" indent="-335272">
                <a:spcBef>
                  <a:spcPts val="127"/>
                </a:spcBef>
              </a:pPr>
              <a:r>
                <a:rPr sz="1300" spc="-13">
                  <a:cs typeface="Arial"/>
                </a:rPr>
                <a:t>Carlen Capenos  </a:t>
              </a:r>
              <a:r>
                <a:rPr sz="1300" spc="-7">
                  <a:cs typeface="Arial"/>
                </a:rPr>
                <a:t>Director</a:t>
              </a:r>
              <a:endParaRPr sz="1300">
                <a:cs typeface="Arial"/>
              </a:endParaRPr>
            </a:p>
          </p:txBody>
        </p:sp>
      </p:grpSp>
      <p:pic>
        <p:nvPicPr>
          <p:cNvPr id="24" name="Picture 2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581F5AC-6D38-0729-039B-EC905BAF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1737" y="1342973"/>
            <a:ext cx="1468898" cy="19110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4C63CF-51B4-FEFD-303A-494EAC299560}"/>
              </a:ext>
            </a:extLst>
          </p:cNvPr>
          <p:cNvSpPr txBox="1"/>
          <p:nvPr/>
        </p:nvSpPr>
        <p:spPr>
          <a:xfrm>
            <a:off x="8462057" y="3263437"/>
            <a:ext cx="215879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/>
              <a:t>Jessica L. Bathon-Logsdon</a:t>
            </a:r>
            <a:br>
              <a:rPr lang="en-US" sz="1300"/>
            </a:br>
            <a:r>
              <a:rPr lang="en-US" sz="1300"/>
              <a:t>Small Business Professional</a:t>
            </a:r>
          </a:p>
        </p:txBody>
      </p:sp>
      <p:pic>
        <p:nvPicPr>
          <p:cNvPr id="32" name="Picture 31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07E7A6A-3D25-DF65-0AA1-95992D8AF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33" y="1338485"/>
            <a:ext cx="1554479" cy="1926009"/>
          </a:xfrm>
          <a:prstGeom prst="rect">
            <a:avLst/>
          </a:prstGeom>
        </p:spPr>
      </p:pic>
      <p:sp>
        <p:nvSpPr>
          <p:cNvPr id="40" name="object 8">
            <a:extLst>
              <a:ext uri="{FF2B5EF4-FFF2-40B4-BE49-F238E27FC236}">
                <a16:creationId xmlns:a16="http://schemas.microsoft.com/office/drawing/2014/main" id="{027D7192-2D9E-FCD7-631B-60134A5CA983}"/>
              </a:ext>
            </a:extLst>
          </p:cNvPr>
          <p:cNvSpPr txBox="1"/>
          <p:nvPr/>
        </p:nvSpPr>
        <p:spPr>
          <a:xfrm>
            <a:off x="690465" y="4549860"/>
            <a:ext cx="5336147" cy="997708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6933" algn="ctr">
              <a:spcBef>
                <a:spcPts val="579"/>
              </a:spcBef>
            </a:pPr>
            <a:r>
              <a:rPr sz="2000" b="1" spc="7">
                <a:cs typeface="Arial"/>
              </a:rPr>
              <a:t>MISSION</a:t>
            </a:r>
            <a:r>
              <a:rPr lang="en-US" sz="2000" b="1" spc="7">
                <a:cs typeface="Arial"/>
              </a:rPr>
              <a:t>:  </a:t>
            </a:r>
            <a:r>
              <a:rPr sz="2000" b="1" spc="-7">
                <a:cs typeface="Arial"/>
              </a:rPr>
              <a:t>We serve as </a:t>
            </a:r>
            <a:r>
              <a:rPr sz="2000" b="1">
                <a:cs typeface="Arial"/>
              </a:rPr>
              <a:t>the princip</a:t>
            </a:r>
            <a:r>
              <a:rPr lang="en-US" sz="2000" b="1">
                <a:cs typeface="Arial"/>
              </a:rPr>
              <a:t>al</a:t>
            </a:r>
            <a:r>
              <a:rPr sz="2000" b="1">
                <a:cs typeface="Arial"/>
              </a:rPr>
              <a:t> </a:t>
            </a:r>
            <a:r>
              <a:rPr sz="2000" b="1" spc="-7">
                <a:cs typeface="Arial"/>
              </a:rPr>
              <a:t>advocate </a:t>
            </a:r>
            <a:r>
              <a:rPr sz="2000" b="1">
                <a:cs typeface="Arial"/>
              </a:rPr>
              <a:t>for </a:t>
            </a:r>
            <a:r>
              <a:rPr sz="2000" b="1" spc="-7">
                <a:cs typeface="Arial"/>
              </a:rPr>
              <a:t>small </a:t>
            </a:r>
            <a:r>
              <a:rPr sz="2000" b="1">
                <a:cs typeface="Arial"/>
              </a:rPr>
              <a:t>businesses </a:t>
            </a:r>
            <a:r>
              <a:rPr sz="2000" b="1" spc="-7">
                <a:cs typeface="Arial"/>
              </a:rPr>
              <a:t>and</a:t>
            </a:r>
            <a:r>
              <a:rPr sz="2000" b="1" spc="-260">
                <a:cs typeface="Arial"/>
              </a:rPr>
              <a:t> </a:t>
            </a:r>
            <a:r>
              <a:rPr sz="2000" b="1" spc="-7">
                <a:cs typeface="Arial"/>
              </a:rPr>
              <a:t>primary advisor </a:t>
            </a:r>
            <a:r>
              <a:rPr sz="2000" b="1">
                <a:cs typeface="Arial"/>
              </a:rPr>
              <a:t>to </a:t>
            </a:r>
            <a:r>
              <a:rPr sz="2000" b="1" spc="-7">
                <a:cs typeface="Arial"/>
              </a:rPr>
              <a:t>DISA </a:t>
            </a:r>
            <a:r>
              <a:rPr sz="2000" b="1">
                <a:cs typeface="Arial"/>
              </a:rPr>
              <a:t>for the </a:t>
            </a:r>
            <a:r>
              <a:rPr sz="2000" b="1" spc="-7">
                <a:cs typeface="Arial"/>
              </a:rPr>
              <a:t>small </a:t>
            </a:r>
            <a:r>
              <a:rPr sz="2000" b="1">
                <a:cs typeface="Arial"/>
              </a:rPr>
              <a:t>business</a:t>
            </a:r>
            <a:r>
              <a:rPr sz="2000" b="1" spc="-267">
                <a:cs typeface="Arial"/>
              </a:rPr>
              <a:t> </a:t>
            </a:r>
            <a:r>
              <a:rPr sz="2000" b="1" spc="-7">
                <a:cs typeface="Arial"/>
              </a:rPr>
              <a:t>program</a:t>
            </a:r>
            <a:endParaRPr sz="2000" b="1">
              <a:cs typeface="Arial"/>
            </a:endParaRP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A18FED82-900C-45DE-0A3E-F940AE0801A2}"/>
              </a:ext>
            </a:extLst>
          </p:cNvPr>
          <p:cNvSpPr txBox="1"/>
          <p:nvPr/>
        </p:nvSpPr>
        <p:spPr>
          <a:xfrm>
            <a:off x="6233813" y="4562420"/>
            <a:ext cx="5336146" cy="124820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algn="ctr">
              <a:spcBef>
                <a:spcPts val="133"/>
              </a:spcBef>
            </a:pPr>
            <a:r>
              <a:rPr sz="2000" b="1">
                <a:cs typeface="Arial"/>
              </a:rPr>
              <a:t>VISION</a:t>
            </a:r>
            <a:r>
              <a:rPr lang="en-US" sz="2000" b="1">
                <a:cs typeface="Arial"/>
              </a:rPr>
              <a:t>: </a:t>
            </a:r>
            <a:r>
              <a:rPr sz="2000" b="1" spc="-113">
                <a:cs typeface="Arial"/>
              </a:rPr>
              <a:t>To </a:t>
            </a:r>
            <a:r>
              <a:rPr sz="2000" b="1">
                <a:cs typeface="Arial"/>
              </a:rPr>
              <a:t>educate </a:t>
            </a:r>
            <a:r>
              <a:rPr sz="2000" b="1" spc="-7">
                <a:cs typeface="Arial"/>
              </a:rPr>
              <a:t>small businesses and </a:t>
            </a:r>
            <a:r>
              <a:rPr sz="2000" b="1">
                <a:cs typeface="Arial"/>
              </a:rPr>
              <a:t>to </a:t>
            </a:r>
            <a:r>
              <a:rPr sz="2000" b="1" spc="-7">
                <a:cs typeface="Arial"/>
              </a:rPr>
              <a:t>advocate </a:t>
            </a:r>
            <a:r>
              <a:rPr sz="2000" b="1">
                <a:cs typeface="Arial"/>
              </a:rPr>
              <a:t>for </a:t>
            </a:r>
            <a:r>
              <a:rPr sz="2000" b="1" spc="-7">
                <a:cs typeface="Arial"/>
              </a:rPr>
              <a:t>maximum small </a:t>
            </a:r>
            <a:r>
              <a:rPr sz="2000" b="1">
                <a:cs typeface="Arial"/>
              </a:rPr>
              <a:t>business </a:t>
            </a:r>
            <a:r>
              <a:rPr sz="2000" b="1" spc="-7">
                <a:cs typeface="Arial"/>
              </a:rPr>
              <a:t>opportunities </a:t>
            </a:r>
            <a:r>
              <a:rPr sz="2000" b="1">
                <a:cs typeface="Arial"/>
              </a:rPr>
              <a:t>to </a:t>
            </a:r>
            <a:r>
              <a:rPr sz="2000" b="1" spc="-7">
                <a:cs typeface="Arial"/>
              </a:rPr>
              <a:t>support DISA </a:t>
            </a:r>
            <a:r>
              <a:rPr sz="2000" b="1">
                <a:cs typeface="Arial"/>
              </a:rPr>
              <a:t>in </a:t>
            </a:r>
            <a:r>
              <a:rPr sz="2000" b="1" spc="-7">
                <a:cs typeface="Arial"/>
              </a:rPr>
              <a:t>serving and protecting</a:t>
            </a:r>
            <a:r>
              <a:rPr sz="2000" b="1" spc="-280">
                <a:cs typeface="Arial"/>
              </a:rPr>
              <a:t> </a:t>
            </a:r>
            <a:r>
              <a:rPr sz="2000" b="1">
                <a:cs typeface="Arial"/>
              </a:rPr>
              <a:t>the </a:t>
            </a:r>
            <a:r>
              <a:rPr sz="2000" b="1" spc="-7">
                <a:cs typeface="Arial"/>
              </a:rPr>
              <a:t>warfighter </a:t>
            </a:r>
            <a:r>
              <a:rPr sz="2000" b="1">
                <a:cs typeface="Arial"/>
              </a:rPr>
              <a:t>in</a:t>
            </a:r>
            <a:r>
              <a:rPr sz="2000" b="1" spc="-53">
                <a:cs typeface="Arial"/>
              </a:rPr>
              <a:t> </a:t>
            </a:r>
            <a:r>
              <a:rPr sz="2000" b="1" spc="-7">
                <a:cs typeface="Arial"/>
              </a:rPr>
              <a:t>cyberspace</a:t>
            </a:r>
            <a:endParaRPr sz="2000">
              <a:cs typeface="Arial"/>
            </a:endParaRPr>
          </a:p>
        </p:txBody>
      </p:sp>
      <p:sp>
        <p:nvSpPr>
          <p:cNvPr id="44" name="object 17">
            <a:extLst>
              <a:ext uri="{FF2B5EF4-FFF2-40B4-BE49-F238E27FC236}">
                <a16:creationId xmlns:a16="http://schemas.microsoft.com/office/drawing/2014/main" id="{E9B28ED6-EF9A-8520-4C6B-82555A305052}"/>
              </a:ext>
            </a:extLst>
          </p:cNvPr>
          <p:cNvSpPr txBox="1"/>
          <p:nvPr/>
        </p:nvSpPr>
        <p:spPr>
          <a:xfrm>
            <a:off x="4997416" y="3283763"/>
            <a:ext cx="2212374" cy="4257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0" algn="ctr">
              <a:lnSpc>
                <a:spcPct val="100000"/>
              </a:lnSpc>
              <a:spcBef>
                <a:spcPts val="100"/>
              </a:spcBef>
            </a:pPr>
            <a:r>
              <a:rPr lang="en-US" sz="1300" spc="-10">
                <a:cs typeface="Arial"/>
              </a:rPr>
              <a:t>Christie Stukenberg</a:t>
            </a:r>
          </a:p>
          <a:p>
            <a:pPr marL="12700" marR="5080" indent="44450" algn="ctr">
              <a:lnSpc>
                <a:spcPct val="100000"/>
              </a:lnSpc>
              <a:spcBef>
                <a:spcPts val="100"/>
              </a:spcBef>
            </a:pPr>
            <a:r>
              <a:rPr lang="en-US" sz="1300">
                <a:cs typeface="Arial"/>
              </a:rPr>
              <a:t>Small</a:t>
            </a:r>
            <a:r>
              <a:rPr lang="en-US" sz="1300" spc="-15">
                <a:cs typeface="Arial"/>
              </a:rPr>
              <a:t> </a:t>
            </a:r>
            <a:r>
              <a:rPr lang="en-US" sz="1300">
                <a:cs typeface="Arial"/>
              </a:rPr>
              <a:t>Business</a:t>
            </a:r>
            <a:r>
              <a:rPr lang="en-US" sz="1300" spc="-10">
                <a:cs typeface="Arial"/>
              </a:rPr>
              <a:t> Professional</a:t>
            </a:r>
            <a:endParaRPr lang="en-US" sz="13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984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O MARKING">
  <a:themeElements>
    <a:clrScheme name="DISAColors">
      <a:dk1>
        <a:sysClr val="windowText" lastClr="000000"/>
      </a:dk1>
      <a:lt1>
        <a:sysClr val="window" lastClr="FFFFFF"/>
      </a:lt1>
      <a:dk2>
        <a:srgbClr val="65646E"/>
      </a:dk2>
      <a:lt2>
        <a:srgbClr val="C1C0C7"/>
      </a:lt2>
      <a:accent1>
        <a:srgbClr val="003976"/>
      </a:accent1>
      <a:accent2>
        <a:srgbClr val="781214"/>
      </a:accent2>
      <a:accent3>
        <a:srgbClr val="8DC2E9"/>
      </a:accent3>
      <a:accent4>
        <a:srgbClr val="A90533"/>
      </a:accent4>
      <a:accent5>
        <a:srgbClr val="5F4D3B"/>
      </a:accent5>
      <a:accent6>
        <a:srgbClr val="FFD520"/>
      </a:accent6>
      <a:hlink>
        <a:srgbClr val="299CD7"/>
      </a:hlink>
      <a:folHlink>
        <a:srgbClr val="65646E"/>
      </a:folHlink>
    </a:clrScheme>
    <a:fontScheme name="DISA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SA-Cold-PPT-Template-2023v2.potx  -  backup version  -  Read-Only" id="{E653A264-4DA7-44AE-827E-FE3E1984AB32}" vid="{72403C08-8E67-464E-A66A-2E28D6CFB448}"/>
    </a:ext>
  </a:extLst>
</a:theme>
</file>

<file path=ppt/theme/theme2.xml><?xml version="1.0" encoding="utf-8"?>
<a:theme xmlns:a="http://schemas.openxmlformats.org/drawingml/2006/main" name="UNCLASSIFIED">
  <a:themeElements>
    <a:clrScheme name="DISAColors">
      <a:dk1>
        <a:sysClr val="windowText" lastClr="000000"/>
      </a:dk1>
      <a:lt1>
        <a:sysClr val="window" lastClr="FFFFFF"/>
      </a:lt1>
      <a:dk2>
        <a:srgbClr val="65646E"/>
      </a:dk2>
      <a:lt2>
        <a:srgbClr val="C1C0C7"/>
      </a:lt2>
      <a:accent1>
        <a:srgbClr val="003976"/>
      </a:accent1>
      <a:accent2>
        <a:srgbClr val="781214"/>
      </a:accent2>
      <a:accent3>
        <a:srgbClr val="8DC2E9"/>
      </a:accent3>
      <a:accent4>
        <a:srgbClr val="A90533"/>
      </a:accent4>
      <a:accent5>
        <a:srgbClr val="5F4D3B"/>
      </a:accent5>
      <a:accent6>
        <a:srgbClr val="FFD520"/>
      </a:accent6>
      <a:hlink>
        <a:srgbClr val="299CD7"/>
      </a:hlink>
      <a:folHlink>
        <a:srgbClr val="65646E"/>
      </a:folHlink>
    </a:clrScheme>
    <a:fontScheme name="DISA">
      <a:majorFont>
        <a:latin typeface="Franklin Gothic Demi Cond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F328E4E-C201-4C5E-BE9B-470288D24B1A}" vid="{68D38A8A-BEBC-449E-B2C1-7AEAC45A598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65DB089668DA418999A0EAE88F8076" ma:contentTypeVersion="14" ma:contentTypeDescription="Create a new document." ma:contentTypeScope="" ma:versionID="78985dc12eb72a75a29ea4f133fd740e">
  <xsd:schema xmlns:xsd="http://www.w3.org/2001/XMLSchema" xmlns:xs="http://www.w3.org/2001/XMLSchema" xmlns:p="http://schemas.microsoft.com/office/2006/metadata/properties" xmlns:ns2="393a4edc-4f64-41db-992d-21ed4ed8857c" xmlns:ns3="a0487763-f88b-44f7-bf7a-a16bf05a7825" targetNamespace="http://schemas.microsoft.com/office/2006/metadata/properties" ma:root="true" ma:fieldsID="aee000d33621f7563abcbd7077564d66" ns2:_="" ns3:_="">
    <xsd:import namespace="393a4edc-4f64-41db-992d-21ed4ed8857c"/>
    <xsd:import namespace="a0487763-f88b-44f7-bf7a-a16bf05a78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3a4edc-4f64-41db-992d-21ed4ed88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71f771-ab78-46b7-810c-7667649bb9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87763-f88b-44f7-bf7a-a16bf05a7825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a2171d6-d242-4702-8cc2-5e7930ea0c70}" ma:internalName="TaxCatchAll" ma:showField="CatchAllData" ma:web="a0487763-f88b-44f7-bf7a-a16bf05a78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487763-f88b-44f7-bf7a-a16bf05a7825" xsi:nil="true"/>
    <lcf76f155ced4ddcb4097134ff3c332f xmlns="393a4edc-4f64-41db-992d-21ed4ed8857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CCEB867-56A2-4A8A-AA0B-32707E845E5A}">
  <ds:schemaRefs>
    <ds:schemaRef ds:uri="393a4edc-4f64-41db-992d-21ed4ed8857c"/>
    <ds:schemaRef ds:uri="a0487763-f88b-44f7-bf7a-a16bf05a782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85AAE43-67C3-4FFE-ADCA-16071ADC1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63887D8-4198-4E4A-82E0-940572781BFE}">
  <ds:schemaRefs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a0487763-f88b-44f7-bf7a-a16bf05a7825"/>
    <ds:schemaRef ds:uri="393a4edc-4f64-41db-992d-21ed4ed8857c"/>
  </ds:schemaRefs>
</ds:datastoreItem>
</file>

<file path=docMetadata/LabelInfo.xml><?xml version="1.0" encoding="utf-8"?>
<clbl:labelList xmlns:clbl="http://schemas.microsoft.com/office/2020/mipLabelMetadata">
  <clbl:label id="{102d0191-eeae-4761-b1cb-1a83e86ef445}" enabled="0" method="" siteId="{102d0191-eeae-4761-b1cb-1a83e86ef44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DISA-Cold-PPT-Template-2023v3</Template>
  <TotalTime>1</TotalTime>
  <Words>749</Words>
  <Application>Microsoft Office PowerPoint</Application>
  <PresentationFormat>Widescreen</PresentationFormat>
  <Paragraphs>145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NO MARKING</vt:lpstr>
      <vt:lpstr>UNCLASSIFIED</vt:lpstr>
      <vt:lpstr>Office of Small Business Programs</vt:lpstr>
      <vt:lpstr>Program Overview – FY25</vt:lpstr>
      <vt:lpstr>Changes:  The Good, The Bad, The Unknown</vt:lpstr>
      <vt:lpstr>Changes:  Thresholds</vt:lpstr>
      <vt:lpstr>Changes:  SBA</vt:lpstr>
      <vt:lpstr>Changes:  FAR 19</vt:lpstr>
      <vt:lpstr>Changes:  Cybersecurity</vt:lpstr>
      <vt:lpstr>What Hasn’t Changed</vt:lpstr>
      <vt:lpstr>Office of Small Business Programs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 Goes Here]</dc:title>
  <dc:creator>Rakers, Lisa M CIV DISA PSD (USA)</dc:creator>
  <cp:lastModifiedBy>Rakers, Lisa M CIV DISA PSD (USA)</cp:lastModifiedBy>
  <cp:revision>2</cp:revision>
  <dcterms:created xsi:type="dcterms:W3CDTF">2024-10-23T19:20:52Z</dcterms:created>
  <dcterms:modified xsi:type="dcterms:W3CDTF">2025-12-16T14:20:48Z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0x010100A065DB089668DA418999A0EAE88F8076</vt:lpwstr>
  </property>
  <property fmtid="{D5CDD505-2E9C-101B-9397-08002B2CF9AE}" pid="3" name="MediaServiceImageTags">
    <vt:lpwstr/>
  </property>
  <property fmtid="{D5CDD505-2E9C-101B-9397-08002B2CF9AE}" pid="4" name="DISAStockAvailable">
    <vt:bool>false</vt:bool>
  </property>
</Properties>
</file>